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95" r:id="rId2"/>
    <p:sldId id="296" r:id="rId3"/>
    <p:sldId id="297" r:id="rId4"/>
    <p:sldId id="286" r:id="rId5"/>
    <p:sldId id="260" r:id="rId6"/>
    <p:sldId id="281" r:id="rId7"/>
    <p:sldId id="298" r:id="rId8"/>
    <p:sldId id="262" r:id="rId9"/>
    <p:sldId id="293" r:id="rId10"/>
    <p:sldId id="287" r:id="rId11"/>
    <p:sldId id="294" r:id="rId12"/>
    <p:sldId id="288" r:id="rId13"/>
    <p:sldId id="289" r:id="rId14"/>
    <p:sldId id="290" r:id="rId15"/>
    <p:sldId id="292" r:id="rId16"/>
    <p:sldId id="291" r:id="rId17"/>
    <p:sldId id="269" r:id="rId18"/>
    <p:sldId id="270" r:id="rId19"/>
    <p:sldId id="271" r:id="rId20"/>
    <p:sldId id="272" r:id="rId21"/>
    <p:sldId id="273" r:id="rId22"/>
    <p:sldId id="285" r:id="rId23"/>
    <p:sldId id="299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나눔명조 ExtraBold" panose="02020603020101020101" pitchFamily="18" charset="-127"/>
      <p:bold r:id="rId30"/>
    </p:embeddedFont>
    <p:embeddedFont>
      <p:font typeface="ＭＳ Ｐゴシック" panose="020B0600070205080204" pitchFamily="34" charset="-128"/>
      <p:regular r:id="rId31"/>
    </p:embeddedFont>
    <p:embeddedFont>
      <p:font typeface="나눔고딕 ExtraBold" panose="020D0904000000000000" pitchFamily="50" charset="-127"/>
      <p:bold r:id="rId32"/>
    </p:embeddedFont>
    <p:embeddedFont>
      <p:font typeface="Meiryo" panose="020B0604030504040204" pitchFamily="34" charset="-128"/>
      <p:regular r:id="rId33"/>
      <p:bold r:id="rId34"/>
      <p:italic r:id="rId35"/>
      <p:boldItalic r:id="rId36"/>
    </p:embeddedFont>
    <p:embeddedFont>
      <p:font typeface="02UtsukushiMincho" panose="02000600000000000000" pitchFamily="2" charset="-128"/>
      <p:regular r:id="rId37"/>
    </p:embeddedFont>
    <p:embeddedFont>
      <p:font typeface="Roboto" panose="02000000000000000000" pitchFamily="2" charset="0"/>
      <p:regular r:id="rId38"/>
    </p:embeddedFont>
    <p:embeddedFont>
      <p:font typeface="나눔바른고딕 Light" panose="020B0603020101020101" pitchFamily="50" charset="-127"/>
      <p:regular r:id="rId39"/>
    </p:embeddedFont>
    <p:embeddedFont>
      <p:font typeface="나눔명조" panose="02020603020101020101" pitchFamily="18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5A0A9E2-674D-49E6-AEE8-5F70C8FFCF8F}">
          <p14:sldIdLst>
            <p14:sldId id="295"/>
            <p14:sldId id="296"/>
            <p14:sldId id="297"/>
            <p14:sldId id="286"/>
            <p14:sldId id="260"/>
            <p14:sldId id="281"/>
            <p14:sldId id="298"/>
            <p14:sldId id="262"/>
            <p14:sldId id="293"/>
            <p14:sldId id="287"/>
            <p14:sldId id="294"/>
            <p14:sldId id="288"/>
            <p14:sldId id="289"/>
            <p14:sldId id="290"/>
            <p14:sldId id="292"/>
            <p14:sldId id="291"/>
            <p14:sldId id="269"/>
            <p14:sldId id="270"/>
            <p14:sldId id="271"/>
            <p14:sldId id="272"/>
            <p14:sldId id="273"/>
            <p14:sldId id="285"/>
            <p14:sldId id="29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709">
          <p15:clr>
            <a:srgbClr val="A4A3A4"/>
          </p15:clr>
        </p15:guide>
        <p15:guide id="2" pos="2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47"/>
    <a:srgbClr val="FFE06D"/>
    <a:srgbClr val="0066CC"/>
    <a:srgbClr val="00C5CC"/>
    <a:srgbClr val="ABBEDE"/>
    <a:srgbClr val="E3EAED"/>
    <a:srgbClr val="3D84FD"/>
    <a:srgbClr val="FF6E1F"/>
    <a:srgbClr val="686B7A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8" autoAdjust="0"/>
    <p:restoredTop sz="84049" autoAdjust="0"/>
  </p:normalViewPr>
  <p:slideViewPr>
    <p:cSldViewPr showGuides="1">
      <p:cViewPr varScale="1">
        <p:scale>
          <a:sx n="73" d="100"/>
          <a:sy n="73" d="100"/>
        </p:scale>
        <p:origin x="-115" y="-58"/>
      </p:cViewPr>
      <p:guideLst>
        <p:guide orient="horz" pos="709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6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5FFB6-A7A8-4A81-98B2-A7FF5A19BF73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57CA-6CD7-4B17-806C-73C2E02EB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0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배경은 좀 더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92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서비스는 </a:t>
            </a:r>
            <a:r>
              <a:rPr lang="ko-KR" altLang="en-US" dirty="0" err="1" smtClean="0"/>
              <a:t>대시보드에서</a:t>
            </a:r>
            <a:r>
              <a:rPr lang="ko-KR" altLang="en-US" dirty="0" smtClean="0"/>
              <a:t> 이렇듯 산개되어있는 수많은 정보들을 각 날짜를 중심으로 통합하여 제공합니다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신속한 업무처리를</a:t>
            </a:r>
            <a:r>
              <a:rPr lang="ko-KR" altLang="en-US" baseline="0" dirty="0" smtClean="0"/>
              <a:t> 위해 시간을 효율적으로 </a:t>
            </a:r>
            <a:r>
              <a:rPr lang="ko-KR" altLang="en-US" baseline="0" dirty="0" err="1" smtClean="0"/>
              <a:t>ㅅ야</a:t>
            </a: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0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계획 실행 결과</a:t>
            </a:r>
            <a:endParaRPr lang="en-US" altLang="ko-KR" dirty="0" smtClean="0"/>
          </a:p>
          <a:p>
            <a:r>
              <a:rPr lang="en-US" altLang="ko-KR" dirty="0" smtClean="0"/>
              <a:t>Tag, search(+), download</a:t>
            </a:r>
          </a:p>
          <a:p>
            <a:r>
              <a:rPr lang="ja-JP" altLang="en-US" dirty="0" smtClean="0"/>
              <a:t>￥</a:t>
            </a:r>
            <a:endParaRPr lang="en-US" altLang="ja-JP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27282C"/>
                </a:solidFill>
              </a:rPr>
              <a:t>등록한 일정과 장소</a:t>
            </a:r>
            <a:r>
              <a:rPr lang="en-US" altLang="ko-KR" dirty="0" smtClean="0">
                <a:solidFill>
                  <a:srgbClr val="27282C"/>
                </a:solidFill>
              </a:rPr>
              <a:t>, </a:t>
            </a:r>
            <a:r>
              <a:rPr lang="ko-KR" altLang="en-US" dirty="0" smtClean="0">
                <a:solidFill>
                  <a:srgbClr val="27282C"/>
                </a:solidFill>
              </a:rPr>
              <a:t>파일</a:t>
            </a:r>
            <a:r>
              <a:rPr lang="en-US" altLang="ko-KR" dirty="0" smtClean="0">
                <a:solidFill>
                  <a:srgbClr val="27282C"/>
                </a:solidFill>
              </a:rPr>
              <a:t>(</a:t>
            </a:r>
            <a:r>
              <a:rPr lang="ko-KR" altLang="en-US" dirty="0" err="1" smtClean="0">
                <a:solidFill>
                  <a:srgbClr val="27282C"/>
                </a:solidFill>
              </a:rPr>
              <a:t>미리보기</a:t>
            </a:r>
            <a:r>
              <a:rPr lang="ko-KR" altLang="en-US" dirty="0" smtClean="0">
                <a:solidFill>
                  <a:srgbClr val="27282C"/>
                </a:solidFill>
              </a:rPr>
              <a:t> 지원</a:t>
            </a:r>
            <a:r>
              <a:rPr lang="en-US" altLang="ko-KR" dirty="0" smtClean="0">
                <a:solidFill>
                  <a:srgbClr val="27282C"/>
                </a:solidFill>
              </a:rPr>
              <a:t>)</a:t>
            </a:r>
            <a:r>
              <a:rPr lang="ko-KR" altLang="en-US" dirty="0" smtClean="0">
                <a:solidFill>
                  <a:srgbClr val="27282C"/>
                </a:solidFill>
              </a:rPr>
              <a:t>을</a:t>
            </a:r>
            <a:r>
              <a:rPr lang="en-US" altLang="ko-KR" dirty="0" smtClean="0">
                <a:solidFill>
                  <a:srgbClr val="27282C"/>
                </a:solidFill>
              </a:rPr>
              <a:t/>
            </a:r>
            <a:br>
              <a:rPr lang="en-US" altLang="ko-KR" dirty="0" smtClean="0">
                <a:solidFill>
                  <a:srgbClr val="27282C"/>
                </a:solidFill>
              </a:rPr>
            </a:br>
            <a:r>
              <a:rPr lang="en-US" altLang="ko-KR" dirty="0" smtClean="0">
                <a:solidFill>
                  <a:srgbClr val="27282C"/>
                </a:solidFill>
              </a:rPr>
              <a:t>            </a:t>
            </a:r>
            <a:r>
              <a:rPr lang="ko-KR" altLang="en-US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한번에</a:t>
            </a:r>
            <a:r>
              <a:rPr lang="ko-KR" altLang="en-US" dirty="0" smtClean="0">
                <a:solidFill>
                  <a:srgbClr val="27282C"/>
                </a:solidFill>
              </a:rPr>
              <a:t> 확인 가능</a:t>
            </a:r>
            <a:endParaRPr lang="en-US" altLang="ko-KR" smtClean="0">
              <a:solidFill>
                <a:srgbClr val="27282C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7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주간 캘린더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회원리스트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개별 관리 및 확인 가능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브리핑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그래프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통계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일정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성과그래프</a:t>
            </a:r>
          </a:p>
          <a:p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업무처리</a:t>
            </a:r>
            <a:r>
              <a:rPr lang="en-US" altLang="ko-KR" baseline="0" dirty="0" smtClean="0"/>
              <a:t>, - </a:t>
            </a:r>
            <a:r>
              <a:rPr lang="ko-KR" altLang="en-US" baseline="0" dirty="0" smtClean="0"/>
              <a:t>중요도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17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주간 캘린더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회원리스트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개별 관리 및 확인 가능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브리핑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그래프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통계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일정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성과그래프</a:t>
            </a:r>
          </a:p>
          <a:p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업무처리</a:t>
            </a:r>
            <a:r>
              <a:rPr lang="en-US" altLang="ko-KR" baseline="0" dirty="0" smtClean="0"/>
              <a:t>, - </a:t>
            </a:r>
            <a:r>
              <a:rPr lang="ko-KR" altLang="en-US" baseline="0" dirty="0" smtClean="0"/>
              <a:t>중요도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1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ko-KR" altLang="en-US" sz="1200" dirty="0" smtClean="0">
              <a:solidFill>
                <a:srgbClr val="0066CC"/>
              </a:solidFill>
              <a:latin typeface="Meiryo" panose="020B0604030504040204" pitchFamily="34" charset="-128"/>
              <a:ea typeface="나눔명조 Extra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0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형태는 디자인교수님께 맡길 예정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LAMP환경으로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php프레임워크로는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코드이그나이터를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시연자가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한국 논문 사진 일본어로 </a:t>
            </a:r>
            <a:r>
              <a:rPr lang="ko-KR" altLang="en-US" dirty="0" err="1" smtClean="0"/>
              <a:t>바꿔야함</a:t>
            </a:r>
            <a:endParaRPr lang="en-US" altLang="ko-KR" dirty="0" smtClean="0"/>
          </a:p>
          <a:p>
            <a:r>
              <a:rPr lang="ja-JP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新しい価値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609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기본 방향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일과 중 발생되고 참고되는 데이터를 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</a:t>
            </a:r>
            <a:r>
              <a:rPr lang="ja-JP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</a:rPr>
              <a:t>・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rgbClr val="27282C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rgbClr val="27282C"/>
                </a:solidFill>
                <a:latin typeface="+mn-ea"/>
              </a:rPr>
            </a:br>
            <a:endParaRPr lang="en-US" altLang="ko-KR" sz="1200" dirty="0" smtClean="0">
              <a:solidFill>
                <a:srgbClr val="27282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+mn-ea"/>
              </a:rPr>
              <a:t>하루의 일과를 </a:t>
            </a:r>
            <a:r>
              <a:rPr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한눈</a:t>
            </a:r>
            <a:r>
              <a:rPr lang="ko-KR" altLang="en-US" sz="1200" b="1" dirty="0" smtClean="0">
                <a:latin typeface="+mn-ea"/>
              </a:rPr>
              <a:t>에</a:t>
            </a:r>
            <a:r>
              <a:rPr lang="ko-KR" altLang="en-US" sz="1200" dirty="0" smtClean="0">
                <a:latin typeface="+mn-ea"/>
              </a:rPr>
              <a:t> 보고 </a:t>
            </a:r>
            <a:r>
              <a:rPr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</a:t>
            </a:r>
            <a:r>
              <a:rPr lang="ko-KR" altLang="en-US" sz="1200" dirty="0" smtClean="0">
                <a:latin typeface="+mn-ea"/>
              </a:rPr>
              <a:t> 할 수  있어야 한다</a:t>
            </a:r>
            <a:r>
              <a:rPr lang="en-US" altLang="ko-KR" sz="1200" dirty="0" smtClean="0">
                <a:solidFill>
                  <a:srgbClr val="27282C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rgbClr val="27282C"/>
                </a:solidFill>
                <a:latin typeface="+mn-ea"/>
              </a:rPr>
            </a:br>
            <a:endParaRPr lang="en-US" altLang="ko-KR" sz="1200" dirty="0" smtClean="0">
              <a:solidFill>
                <a:srgbClr val="27282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 smtClean="0">
                <a:solidFill>
                  <a:srgbClr val="27282C"/>
                </a:solidFill>
                <a:latin typeface="+mn-ea"/>
              </a:rPr>
              <a:t>그룹원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 간 업무일과를 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할 수 있어야 한다</a:t>
            </a:r>
            <a:r>
              <a:rPr lang="en-US" altLang="ko-KR" sz="1200" dirty="0" smtClean="0">
                <a:solidFill>
                  <a:srgbClr val="27282C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rgbClr val="27282C"/>
                </a:solidFill>
                <a:latin typeface="+mn-ea"/>
              </a:rPr>
            </a:br>
            <a:endParaRPr lang="en-US" altLang="ko-KR" sz="1200" dirty="0" smtClean="0">
              <a:solidFill>
                <a:srgbClr val="27282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rgbClr val="27282C"/>
                </a:solidFill>
                <a:latin typeface="+mn-ea"/>
              </a:rPr>
              <a:t>저장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된 데이터를 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하여 </a:t>
            </a:r>
            <a:r>
              <a:rPr lang="ko-KR" altLang="en-US" sz="1200" b="1" dirty="0" smtClean="0">
                <a:solidFill>
                  <a:srgbClr val="27282C"/>
                </a:solidFill>
                <a:latin typeface="+mn-ea"/>
              </a:rPr>
              <a:t>유용한 정보를 제공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할 수 있어야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道で、多様な職業３０名に聞いてみました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기본 방향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일과 중 발생되고 참고되는 데이터를 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</a:t>
            </a:r>
            <a:r>
              <a:rPr lang="ja-JP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</a:rPr>
              <a:t>・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rgbClr val="27282C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rgbClr val="27282C"/>
                </a:solidFill>
                <a:latin typeface="+mn-ea"/>
              </a:rPr>
            </a:br>
            <a:endParaRPr lang="en-US" altLang="ko-KR" sz="1200" dirty="0" smtClean="0">
              <a:solidFill>
                <a:srgbClr val="27282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+mn-ea"/>
              </a:rPr>
              <a:t>하루의 일과를 </a:t>
            </a:r>
            <a:r>
              <a:rPr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한눈</a:t>
            </a:r>
            <a:r>
              <a:rPr lang="ko-KR" altLang="en-US" sz="1200" b="1" dirty="0" smtClean="0">
                <a:latin typeface="+mn-ea"/>
              </a:rPr>
              <a:t>에</a:t>
            </a:r>
            <a:r>
              <a:rPr lang="ko-KR" altLang="en-US" sz="1200" dirty="0" smtClean="0">
                <a:latin typeface="+mn-ea"/>
              </a:rPr>
              <a:t> 보고 </a:t>
            </a:r>
            <a:r>
              <a:rPr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</a:t>
            </a:r>
            <a:r>
              <a:rPr lang="ko-KR" altLang="en-US" sz="1200" dirty="0" smtClean="0">
                <a:latin typeface="+mn-ea"/>
              </a:rPr>
              <a:t> 할 수  있어야 한다</a:t>
            </a:r>
            <a:r>
              <a:rPr lang="en-US" altLang="ko-KR" sz="1200" dirty="0" smtClean="0">
                <a:solidFill>
                  <a:srgbClr val="27282C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rgbClr val="27282C"/>
                </a:solidFill>
                <a:latin typeface="+mn-ea"/>
              </a:rPr>
            </a:br>
            <a:endParaRPr lang="en-US" altLang="ko-KR" sz="1200" dirty="0" smtClean="0">
              <a:solidFill>
                <a:srgbClr val="27282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 smtClean="0">
                <a:solidFill>
                  <a:srgbClr val="27282C"/>
                </a:solidFill>
                <a:latin typeface="+mn-ea"/>
              </a:rPr>
              <a:t>그룹원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 간 업무일과를 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할 수 있어야 한다</a:t>
            </a:r>
            <a:r>
              <a:rPr lang="en-US" altLang="ko-KR" sz="1200" dirty="0" smtClean="0">
                <a:solidFill>
                  <a:srgbClr val="27282C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rgbClr val="27282C"/>
                </a:solidFill>
                <a:latin typeface="+mn-ea"/>
              </a:rPr>
            </a:br>
            <a:endParaRPr lang="en-US" altLang="ko-KR" sz="1200" dirty="0" smtClean="0">
              <a:solidFill>
                <a:srgbClr val="27282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rgbClr val="27282C"/>
                </a:solidFill>
                <a:latin typeface="+mn-ea"/>
              </a:rPr>
              <a:t>저장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된 데이터를 </a:t>
            </a:r>
            <a:r>
              <a:rPr lang="ko-KR" altLang="en-US" sz="1200" b="1" dirty="0" smtClean="0">
                <a:solidFill>
                  <a:srgbClr val="27282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하여 </a:t>
            </a:r>
            <a:r>
              <a:rPr lang="ko-KR" altLang="en-US" sz="1200" b="1" dirty="0" smtClean="0">
                <a:solidFill>
                  <a:srgbClr val="27282C"/>
                </a:solidFill>
                <a:latin typeface="+mn-ea"/>
              </a:rPr>
              <a:t>유용한 정보를 제공</a:t>
            </a:r>
            <a:r>
              <a:rPr lang="ko-KR" altLang="en-US" sz="1200" dirty="0" smtClean="0">
                <a:solidFill>
                  <a:srgbClr val="27282C"/>
                </a:solidFill>
                <a:latin typeface="+mn-ea"/>
              </a:rPr>
              <a:t>할 수 있어야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배경은 좀 더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계획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제공함으로써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효율적으로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daily partner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 4가지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외에도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커맨드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편의성을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고려하였습니다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계획단계 실행단계 결과단계에도 핵심가치가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0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6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7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36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7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0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8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691680" y="193740"/>
            <a:ext cx="7272808" cy="0"/>
          </a:xfrm>
          <a:prstGeom prst="line">
            <a:avLst/>
          </a:prstGeom>
          <a:ln w="12700">
            <a:solidFill>
              <a:srgbClr val="272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07504" y="44624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latin typeface="+mn-ea"/>
                <a:ea typeface="+mn-ea"/>
              </a:rPr>
              <a:t>Balance</a:t>
            </a:r>
            <a:endParaRPr lang="ko-KR" altLang="en-US" spc="600" dirty="0">
              <a:latin typeface="+mn-ea"/>
              <a:ea typeface="+mn-ea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20528" y="6669360"/>
            <a:ext cx="8743960" cy="0"/>
          </a:xfrm>
          <a:prstGeom prst="line">
            <a:avLst/>
          </a:prstGeom>
          <a:ln w="12700">
            <a:solidFill>
              <a:srgbClr val="272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2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E0E8E8"/>
            </a:gs>
            <a:gs pos="73000">
              <a:srgbClr val="E3EAED">
                <a:alpha val="46667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CF920-7A69-4A46-96B0-D5E6F5AB9FEE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4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26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988840"/>
            <a:ext cx="468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 smtClean="0">
                <a:latin typeface="+mj-ea"/>
                <a:ea typeface="+mj-ea"/>
              </a:rPr>
              <a:t>D</a:t>
            </a:r>
            <a:r>
              <a:rPr lang="en-US" altLang="ko-KR" sz="3600" spc="600" dirty="0" smtClean="0">
                <a:latin typeface="+mj-ea"/>
                <a:ea typeface="+mj-ea"/>
              </a:rPr>
              <a:t>aily </a:t>
            </a:r>
            <a:r>
              <a:rPr lang="en-US" altLang="ko-KR" sz="4400" spc="600" dirty="0" smtClean="0">
                <a:latin typeface="+mj-ea"/>
                <a:ea typeface="+mj-ea"/>
              </a:rPr>
              <a:t>P</a:t>
            </a:r>
            <a:r>
              <a:rPr lang="en-US" altLang="ko-KR" sz="3600" spc="600" dirty="0" smtClean="0">
                <a:latin typeface="+mj-ea"/>
                <a:ea typeface="+mj-ea"/>
              </a:rPr>
              <a:t>artner</a:t>
            </a:r>
            <a:endParaRPr lang="ko-KR" altLang="en-US" sz="3600" spc="6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8144" y="2760022"/>
            <a:ext cx="3781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rgbClr val="27282C"/>
                </a:solidFill>
              </a:rPr>
              <a:t>{</a:t>
            </a:r>
            <a:r>
              <a:rPr lang="ja-JP" altLang="en-US" sz="3200" dirty="0">
                <a:solidFill>
                  <a:srgbClr val="27282C"/>
                </a:solidFill>
              </a:rPr>
              <a:t>日</a:t>
            </a:r>
            <a:r>
              <a:rPr lang="ja-JP" altLang="en-US" sz="3200" dirty="0" smtClean="0">
                <a:solidFill>
                  <a:srgbClr val="27282C"/>
                </a:solidFill>
              </a:rPr>
              <a:t>課管理サ</a:t>
            </a:r>
            <a:r>
              <a:rPr lang="ja-JP" altLang="en-US" sz="3200" dirty="0">
                <a:solidFill>
                  <a:srgbClr val="27282C"/>
                </a:solidFill>
              </a:rPr>
              <a:t>ービス</a:t>
            </a:r>
            <a:r>
              <a:rPr lang="en-US" altLang="ko-KR" sz="3600" dirty="0" smtClean="0">
                <a:solidFill>
                  <a:srgbClr val="27282C"/>
                </a:solidFill>
              </a:rPr>
              <a:t>}</a:t>
            </a:r>
            <a:endParaRPr lang="ko-KR" altLang="en-US" sz="1600" dirty="0">
              <a:solidFill>
                <a:srgbClr val="27282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416075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300" dirty="0" smtClean="0">
                <a:solidFill>
                  <a:srgbClr val="27282C"/>
                </a:solidFill>
                <a:latin typeface="+mn-ea"/>
              </a:rPr>
              <a:t>3</a:t>
            </a:r>
            <a:r>
              <a:rPr lang="ja-JP" altLang="en-US" sz="1600" b="1" spc="300" dirty="0" smtClean="0">
                <a:solidFill>
                  <a:srgbClr val="27282C"/>
                </a:solidFill>
                <a:latin typeface="+mn-ea"/>
              </a:rPr>
              <a:t>チーム</a:t>
            </a:r>
            <a:r>
              <a:rPr lang="en-US" altLang="ko-KR" sz="1600" b="1" spc="300" dirty="0" smtClean="0">
                <a:solidFill>
                  <a:srgbClr val="27282C"/>
                </a:solidFill>
                <a:latin typeface="+mn-ea"/>
              </a:rPr>
              <a:t>|</a:t>
            </a:r>
            <a:endParaRPr lang="ko-KR" altLang="en-US" sz="1600" spc="300" dirty="0">
              <a:solidFill>
                <a:srgbClr val="27282C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4160757"/>
            <a:ext cx="2020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ko-KR" sz="1600" dirty="0" smtClean="0"/>
              <a:t>キム</a:t>
            </a:r>
            <a:r>
              <a:rPr lang="ja-JP" altLang="en-US" sz="1600" dirty="0" smtClean="0"/>
              <a:t>・</a:t>
            </a:r>
            <a:r>
              <a:rPr lang="ja-JP" altLang="ko-KR" sz="1600" dirty="0" smtClean="0"/>
              <a:t>カ</a:t>
            </a:r>
            <a:r>
              <a:rPr lang="ja-JP" altLang="ko-KR" sz="1600" dirty="0"/>
              <a:t>ラ</a:t>
            </a:r>
            <a:r>
              <a:rPr lang="ja-JP" altLang="ko-KR" sz="1600" dirty="0" smtClean="0"/>
              <a:t>ム</a:t>
            </a:r>
            <a:endParaRPr lang="en-US" altLang="ja-JP" sz="1600" dirty="0" smtClean="0"/>
          </a:p>
          <a:p>
            <a:pPr>
              <a:lnSpc>
                <a:spcPct val="150000"/>
              </a:lnSpc>
            </a:pPr>
            <a:r>
              <a:rPr lang="ja-JP" altLang="ko-KR" sz="1600" dirty="0" smtClean="0"/>
              <a:t>パ</a:t>
            </a:r>
            <a:r>
              <a:rPr lang="ja-JP" altLang="ko-KR" sz="1600" dirty="0"/>
              <a:t>ク・ジヒョ</a:t>
            </a:r>
            <a:r>
              <a:rPr lang="ja-JP" altLang="ko-KR" sz="1600" dirty="0" smtClean="0"/>
              <a:t>ン</a:t>
            </a:r>
            <a:endParaRPr lang="en-US" altLang="ja-JP" sz="1600" dirty="0" smtClean="0"/>
          </a:p>
          <a:p>
            <a:pPr>
              <a:lnSpc>
                <a:spcPct val="150000"/>
              </a:lnSpc>
            </a:pPr>
            <a:r>
              <a:rPr lang="ja-JP" altLang="ko-KR" sz="1600" dirty="0" smtClean="0"/>
              <a:t>チ</a:t>
            </a:r>
            <a:r>
              <a:rPr lang="ja-JP" altLang="ko-KR" sz="1600" dirty="0"/>
              <a:t>ャン・チ</a:t>
            </a:r>
            <a:r>
              <a:rPr lang="ja-JP" altLang="ko-KR" sz="1600" dirty="0" smtClean="0"/>
              <a:t>ヘ</a:t>
            </a:r>
            <a:endParaRPr lang="en-US" altLang="ja-JP" sz="1600" dirty="0" smtClean="0"/>
          </a:p>
          <a:p>
            <a:pPr>
              <a:lnSpc>
                <a:spcPct val="150000"/>
              </a:lnSpc>
            </a:pPr>
            <a:r>
              <a:rPr lang="ja-JP" altLang="en-US" sz="1600" spc="300" dirty="0" smtClean="0">
                <a:solidFill>
                  <a:srgbClr val="27282C"/>
                </a:solidFill>
                <a:latin typeface="+mn-ea"/>
              </a:rPr>
              <a:t>キム・ド</a:t>
            </a:r>
            <a:r>
              <a:rPr lang="ja-JP" altLang="en-US" sz="1600" spc="300" dirty="0">
                <a:solidFill>
                  <a:srgbClr val="27282C"/>
                </a:solidFill>
                <a:latin typeface="+mn-ea"/>
              </a:rPr>
              <a:t>ングン</a:t>
            </a:r>
            <a:endParaRPr lang="ko-KR" altLang="en-US" sz="1600" spc="300" dirty="0">
              <a:solidFill>
                <a:srgbClr val="2728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05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2449771" y="2075967"/>
            <a:ext cx="4322089" cy="2749916"/>
            <a:chOff x="2449771" y="2075967"/>
            <a:chExt cx="4322089" cy="2749916"/>
          </a:xfrm>
        </p:grpSpPr>
        <p:cxnSp>
          <p:nvCxnSpPr>
            <p:cNvPr id="20" name="직선 연결선 19"/>
            <p:cNvCxnSpPr>
              <a:stCxn id="18" idx="3"/>
              <a:endCxn id="17" idx="7"/>
            </p:cNvCxnSpPr>
            <p:nvPr/>
          </p:nvCxnSpPr>
          <p:spPr>
            <a:xfrm flipH="1">
              <a:off x="4906463" y="2206245"/>
              <a:ext cx="1034184" cy="7012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27" idx="2"/>
              <a:endCxn id="17" idx="6"/>
            </p:cNvCxnSpPr>
            <p:nvPr/>
          </p:nvCxnSpPr>
          <p:spPr>
            <a:xfrm flipH="1" flipV="1">
              <a:off x="5124172" y="3417604"/>
              <a:ext cx="1647688" cy="5816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7" idx="3"/>
              <a:endCxn id="38" idx="7"/>
            </p:cNvCxnSpPr>
            <p:nvPr/>
          </p:nvCxnSpPr>
          <p:spPr>
            <a:xfrm flipH="1">
              <a:off x="2733591" y="3927742"/>
              <a:ext cx="1121677" cy="8981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9" idx="6"/>
              <a:endCxn id="17" idx="1"/>
            </p:cNvCxnSpPr>
            <p:nvPr/>
          </p:nvCxnSpPr>
          <p:spPr>
            <a:xfrm>
              <a:off x="2449771" y="2075967"/>
              <a:ext cx="1405497" cy="83149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043608" y="1075579"/>
            <a:ext cx="1406163" cy="1622357"/>
            <a:chOff x="1043608" y="1075579"/>
            <a:chExt cx="1406163" cy="1622357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68138" y="1453998"/>
              <a:ext cx="1281633" cy="1243938"/>
              <a:chOff x="1096130" y="2213951"/>
              <a:chExt cx="1281633" cy="1243938"/>
            </a:xfrm>
          </p:grpSpPr>
          <p:pic>
            <p:nvPicPr>
              <p:cNvPr id="3074" name="Picture 2" descr="C:\Users\SAMSUNG\Documents\Downloads\0cdc3b476ac5466f18e812c201c7b97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0058" y="2350881"/>
                <a:ext cx="982961" cy="982961"/>
              </a:xfrm>
              <a:prstGeom prst="rect">
                <a:avLst/>
              </a:prstGeom>
              <a:noFill/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타원 58"/>
              <p:cNvSpPr/>
              <p:nvPr/>
            </p:nvSpPr>
            <p:spPr>
              <a:xfrm>
                <a:off x="1096130" y="2213951"/>
                <a:ext cx="1281633" cy="1243938"/>
              </a:xfrm>
              <a:prstGeom prst="ellipse">
                <a:avLst/>
              </a:prstGeom>
              <a:noFill/>
              <a:ln>
                <a:solidFill>
                  <a:srgbClr val="577CBD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3103" name="직사각형 3102"/>
            <p:cNvSpPr/>
            <p:nvPr/>
          </p:nvSpPr>
          <p:spPr>
            <a:xfrm>
              <a:off x="1043608" y="1075579"/>
              <a:ext cx="12939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カレンダー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43925" y="987767"/>
            <a:ext cx="1762049" cy="1409414"/>
            <a:chOff x="5743925" y="987767"/>
            <a:chExt cx="1762049" cy="1409414"/>
          </a:xfrm>
        </p:grpSpPr>
        <p:grpSp>
          <p:nvGrpSpPr>
            <p:cNvPr id="101" name="그룹 100"/>
            <p:cNvGrpSpPr/>
            <p:nvPr/>
          </p:nvGrpSpPr>
          <p:grpSpPr>
            <a:xfrm>
              <a:off x="5743925" y="1093386"/>
              <a:ext cx="1343304" cy="1303795"/>
              <a:chOff x="3937188" y="990775"/>
              <a:chExt cx="1343304" cy="1303795"/>
            </a:xfrm>
          </p:grpSpPr>
          <p:pic>
            <p:nvPicPr>
              <p:cNvPr id="5" name="Picture 13" descr="C:\Users\SAMSUNG\Documents\Downloads\feff11fc6bb77b344670f1233100be11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8071" y="1185177"/>
                <a:ext cx="884835" cy="884835"/>
              </a:xfrm>
              <a:prstGeom prst="rect">
                <a:avLst/>
              </a:prstGeom>
              <a:noFill/>
              <a:effectLst>
                <a:outerShdw blurRad="203200" dist="1143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타원 17"/>
              <p:cNvSpPr/>
              <p:nvPr/>
            </p:nvSpPr>
            <p:spPr>
              <a:xfrm>
                <a:off x="3937188" y="990775"/>
                <a:ext cx="1343304" cy="1303795"/>
              </a:xfrm>
              <a:prstGeom prst="ellipse">
                <a:avLst/>
              </a:prstGeom>
              <a:noFill/>
              <a:ln>
                <a:solidFill>
                  <a:srgbClr val="577CBD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6859643" y="98776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地図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71860" y="3417604"/>
            <a:ext cx="2271811" cy="1163206"/>
            <a:chOff x="6771860" y="3417604"/>
            <a:chExt cx="2271811" cy="1163206"/>
          </a:xfrm>
        </p:grpSpPr>
        <p:grpSp>
          <p:nvGrpSpPr>
            <p:cNvPr id="105" name="그룹 104"/>
            <p:cNvGrpSpPr/>
            <p:nvPr/>
          </p:nvGrpSpPr>
          <p:grpSpPr>
            <a:xfrm>
              <a:off x="6771860" y="3417604"/>
              <a:ext cx="1198454" cy="1163206"/>
              <a:chOff x="6776911" y="2015554"/>
              <a:chExt cx="1198454" cy="1163206"/>
            </a:xfrm>
          </p:grpSpPr>
          <p:pic>
            <p:nvPicPr>
              <p:cNvPr id="6" name="Picture 7" descr="C:\Users\SAMSUNG\Documents\Downloads\icon\cd01e9c9b9e961e1c896e5556cb7b159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327" y="2156006"/>
                <a:ext cx="855316" cy="855316"/>
              </a:xfrm>
              <a:prstGeom prst="rect">
                <a:avLst/>
              </a:prstGeom>
              <a:noFill/>
              <a:effectLst>
                <a:outerShdw blurRad="203200" dist="1143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6776911" y="2015554"/>
                <a:ext cx="1198454" cy="1163206"/>
              </a:xfrm>
              <a:prstGeom prst="ellipse">
                <a:avLst/>
              </a:prstGeom>
              <a:noFill/>
              <a:ln>
                <a:solidFill>
                  <a:srgbClr val="577CBD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97" name="직사각형 96"/>
            <p:cNvSpPr/>
            <p:nvPr/>
          </p:nvSpPr>
          <p:spPr>
            <a:xfrm>
              <a:off x="7980559" y="3779748"/>
              <a:ext cx="1063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ファイル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655026" y="4305521"/>
            <a:ext cx="1293944" cy="1567205"/>
            <a:chOff x="1655026" y="4305521"/>
            <a:chExt cx="1293944" cy="1567205"/>
          </a:xfrm>
        </p:grpSpPr>
        <p:grpSp>
          <p:nvGrpSpPr>
            <p:cNvPr id="104" name="그룹 103"/>
            <p:cNvGrpSpPr/>
            <p:nvPr/>
          </p:nvGrpSpPr>
          <p:grpSpPr>
            <a:xfrm>
              <a:off x="1655026" y="4646273"/>
              <a:ext cx="1263618" cy="1226453"/>
              <a:chOff x="5954208" y="4597293"/>
              <a:chExt cx="1263618" cy="1226453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6107318" y="4725144"/>
                <a:ext cx="985900" cy="988447"/>
                <a:chOff x="6453508" y="1358770"/>
                <a:chExt cx="1277271" cy="1277271"/>
              </a:xfrm>
              <a:effectLst>
                <a:outerShdw blurRad="203200" dist="114300" dir="5400000" sx="90000" sy="-19000" rotWithShape="0">
                  <a:prstClr val="black">
                    <a:alpha val="15000"/>
                  </a:prstClr>
                </a:outerShdw>
              </a:effectLst>
            </p:grpSpPr>
            <p:pic>
              <p:nvPicPr>
                <p:cNvPr id="9" name="Picture 15" descr="C:\Users\SAMSUNG\Documents\Downloads\a3a7d369beb24c9a64624733ff1adc49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3508" y="1358770"/>
                  <a:ext cx="1277271" cy="12772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14" descr="C:\Users\SAMSUNG\Documents\Downloads\350535775bacf8237f0c26da0bb3460b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5359" y="1628738"/>
                  <a:ext cx="525420" cy="52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" name="그룹 10"/>
                <p:cNvGrpSpPr/>
                <p:nvPr/>
              </p:nvGrpSpPr>
              <p:grpSpPr>
                <a:xfrm>
                  <a:off x="6824802" y="1994274"/>
                  <a:ext cx="334756" cy="205815"/>
                  <a:chOff x="6102170" y="368660"/>
                  <a:chExt cx="823900" cy="644370"/>
                </a:xfrm>
              </p:grpSpPr>
              <p:cxnSp>
                <p:nvCxnSpPr>
                  <p:cNvPr id="15" name="직선 연결선 14"/>
                  <p:cNvCxnSpPr/>
                  <p:nvPr/>
                </p:nvCxnSpPr>
                <p:spPr>
                  <a:xfrm>
                    <a:off x="6102170" y="725427"/>
                    <a:ext cx="284330" cy="287603"/>
                  </a:xfrm>
                  <a:prstGeom prst="line">
                    <a:avLst/>
                  </a:prstGeom>
                  <a:ln w="57150">
                    <a:solidFill>
                      <a:srgbClr val="577CB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/>
                  <p:cNvCxnSpPr/>
                  <p:nvPr/>
                </p:nvCxnSpPr>
                <p:spPr>
                  <a:xfrm flipV="1">
                    <a:off x="6307913" y="368660"/>
                    <a:ext cx="618157" cy="644370"/>
                  </a:xfrm>
                  <a:prstGeom prst="line">
                    <a:avLst/>
                  </a:prstGeom>
                  <a:ln w="57150">
                    <a:solidFill>
                      <a:srgbClr val="577CB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824802" y="1763517"/>
                  <a:ext cx="334756" cy="205815"/>
                  <a:chOff x="6102170" y="368660"/>
                  <a:chExt cx="823900" cy="644370"/>
                </a:xfrm>
              </p:grpSpPr>
              <p:cxnSp>
                <p:nvCxnSpPr>
                  <p:cNvPr id="13" name="직선 연결선 12"/>
                  <p:cNvCxnSpPr/>
                  <p:nvPr/>
                </p:nvCxnSpPr>
                <p:spPr>
                  <a:xfrm>
                    <a:off x="6102170" y="725427"/>
                    <a:ext cx="284330" cy="287603"/>
                  </a:xfrm>
                  <a:prstGeom prst="line">
                    <a:avLst/>
                  </a:prstGeom>
                  <a:ln w="57150">
                    <a:solidFill>
                      <a:srgbClr val="577CB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연결선 13"/>
                  <p:cNvCxnSpPr/>
                  <p:nvPr/>
                </p:nvCxnSpPr>
                <p:spPr>
                  <a:xfrm flipV="1">
                    <a:off x="6307913" y="368660"/>
                    <a:ext cx="618157" cy="644370"/>
                  </a:xfrm>
                  <a:prstGeom prst="line">
                    <a:avLst/>
                  </a:prstGeom>
                  <a:ln w="57150">
                    <a:solidFill>
                      <a:srgbClr val="577CB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8" name="타원 37"/>
              <p:cNvSpPr/>
              <p:nvPr/>
            </p:nvSpPr>
            <p:spPr>
              <a:xfrm>
                <a:off x="5954208" y="4597293"/>
                <a:ext cx="1263618" cy="1226453"/>
              </a:xfrm>
              <a:prstGeom prst="ellipse">
                <a:avLst/>
              </a:prstGeom>
              <a:noFill/>
              <a:ln>
                <a:solidFill>
                  <a:srgbClr val="577CBD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99" name="직사각형 98"/>
            <p:cNvSpPr/>
            <p:nvPr/>
          </p:nvSpPr>
          <p:spPr>
            <a:xfrm>
              <a:off x="1655026" y="4305521"/>
              <a:ext cx="12939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ダイアリー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-2193249" y="5168521"/>
            <a:ext cx="1194359" cy="1159231"/>
            <a:chOff x="1933476" y="4934065"/>
            <a:chExt cx="1194359" cy="1159231"/>
          </a:xfrm>
        </p:grpSpPr>
        <p:pic>
          <p:nvPicPr>
            <p:cNvPr id="40" name="Picture 8" descr="C:\Users\SAMSUNG\Documents\Downloads\icon\2be2ca926700f0c48c1c3fce01f7a635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001601"/>
              <a:ext cx="988447" cy="988447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타원 40"/>
            <p:cNvSpPr/>
            <p:nvPr/>
          </p:nvSpPr>
          <p:spPr>
            <a:xfrm>
              <a:off x="1933476" y="4934065"/>
              <a:ext cx="1194359" cy="1159231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직선 연결선 41"/>
          <p:cNvCxnSpPr>
            <a:stCxn id="41" idx="7"/>
          </p:cNvCxnSpPr>
          <p:nvPr/>
        </p:nvCxnSpPr>
        <p:spPr>
          <a:xfrm flipV="1">
            <a:off x="-1173800" y="4437112"/>
            <a:ext cx="984263" cy="9011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-2858197" y="563946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날씨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637559" y="2696160"/>
            <a:ext cx="1486613" cy="1442888"/>
            <a:chOff x="3637559" y="2696160"/>
            <a:chExt cx="1486613" cy="1442888"/>
          </a:xfrm>
        </p:grpSpPr>
        <p:sp>
          <p:nvSpPr>
            <p:cNvPr id="17" name="타원 16"/>
            <p:cNvSpPr/>
            <p:nvPr/>
          </p:nvSpPr>
          <p:spPr>
            <a:xfrm>
              <a:off x="3637559" y="2696160"/>
              <a:ext cx="1486613" cy="1442888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915041" y="2925359"/>
              <a:ext cx="988447" cy="988447"/>
              <a:chOff x="3924666" y="2925359"/>
              <a:chExt cx="988447" cy="988447"/>
            </a:xfrm>
          </p:grpSpPr>
          <p:pic>
            <p:nvPicPr>
              <p:cNvPr id="4" name="Picture 9" descr="C:\Users\SAMSUNG\Documents\Downloads\12102eb0d7cf25adc71f2eddf220d3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666" y="2925359"/>
                <a:ext cx="988447" cy="988447"/>
              </a:xfrm>
              <a:prstGeom prst="rect">
                <a:avLst/>
              </a:prstGeom>
              <a:noFill/>
              <a:effectLst>
                <a:outerShdw blurRad="203200" dist="1143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직사각형 6"/>
              <p:cNvSpPr/>
              <p:nvPr/>
            </p:nvSpPr>
            <p:spPr>
              <a:xfrm rot="20689107">
                <a:off x="4149598" y="3223348"/>
                <a:ext cx="615922" cy="422539"/>
              </a:xfrm>
              <a:prstGeom prst="rect">
                <a:avLst/>
              </a:prstGeom>
              <a:solidFill>
                <a:srgbClr val="3D84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01452" y="3165765"/>
                <a:ext cx="708648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30</a:t>
                </a:r>
                <a:endParaRPr lang="ko-KR" altLang="en-US" sz="3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91680" y="33265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日課情</a:t>
            </a:r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報「統合」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19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/>
          <p:cNvGrpSpPr/>
          <p:nvPr/>
        </p:nvGrpSpPr>
        <p:grpSpPr>
          <a:xfrm>
            <a:off x="3637559" y="2696160"/>
            <a:ext cx="1486613" cy="1442888"/>
            <a:chOff x="3719479" y="2971074"/>
            <a:chExt cx="1486613" cy="1442888"/>
          </a:xfrm>
        </p:grpSpPr>
        <p:pic>
          <p:nvPicPr>
            <p:cNvPr id="4" name="Picture 9" descr="C:\Users\SAMSUNG\Documents\Downloads\12102eb0d7cf25adc71f2eddf220d3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586" y="3205861"/>
              <a:ext cx="988447" cy="988447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3719479" y="2971074"/>
              <a:ext cx="1486613" cy="1442888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962793" y="769655"/>
            <a:ext cx="1343304" cy="1303795"/>
            <a:chOff x="3937188" y="990775"/>
            <a:chExt cx="1343304" cy="1303795"/>
          </a:xfrm>
        </p:grpSpPr>
        <p:pic>
          <p:nvPicPr>
            <p:cNvPr id="5" name="Picture 13" descr="C:\Users\SAMSUNG\Documents\Downloads\feff11fc6bb77b344670f1233100be1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1" y="1185177"/>
              <a:ext cx="884835" cy="884835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3937188" y="990775"/>
              <a:ext cx="1343304" cy="1303795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6684481" y="2756188"/>
            <a:ext cx="1198454" cy="1163206"/>
            <a:chOff x="6776911" y="2015554"/>
            <a:chExt cx="1198454" cy="1163206"/>
          </a:xfrm>
        </p:grpSpPr>
        <p:pic>
          <p:nvPicPr>
            <p:cNvPr id="6" name="Picture 7" descr="C:\Users\SAMSUNG\Documents\Downloads\icon\cd01e9c9b9e961e1c896e5556cb7b15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4327" y="2156006"/>
              <a:ext cx="855316" cy="855316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6776911" y="2015554"/>
              <a:ext cx="1198454" cy="1163206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655026" y="4646273"/>
            <a:ext cx="1263618" cy="1226453"/>
            <a:chOff x="5954208" y="4597293"/>
            <a:chExt cx="1263618" cy="1226453"/>
          </a:xfrm>
        </p:grpSpPr>
        <p:grpSp>
          <p:nvGrpSpPr>
            <p:cNvPr id="8" name="그룹 7"/>
            <p:cNvGrpSpPr/>
            <p:nvPr/>
          </p:nvGrpSpPr>
          <p:grpSpPr>
            <a:xfrm>
              <a:off x="6107318" y="4725144"/>
              <a:ext cx="985900" cy="988447"/>
              <a:chOff x="6453508" y="1358770"/>
              <a:chExt cx="1277271" cy="1277271"/>
            </a:xfrm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9" name="Picture 15" descr="C:\Users\SAMSUNG\Documents\Downloads\a3a7d369beb24c9a64624733ff1adc49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508" y="1358770"/>
                <a:ext cx="1277271" cy="1277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4" descr="C:\Users\SAMSUNG\Documents\Downloads\350535775bacf8237f0c26da0bb3460b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359" y="1628738"/>
                <a:ext cx="525420" cy="52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6824802" y="1994274"/>
                <a:ext cx="334756" cy="205815"/>
                <a:chOff x="6102170" y="368660"/>
                <a:chExt cx="823900" cy="644370"/>
              </a:xfrm>
            </p:grpSpPr>
            <p:cxnSp>
              <p:nvCxnSpPr>
                <p:cNvPr id="15" name="직선 연결선 14"/>
                <p:cNvCxnSpPr/>
                <p:nvPr/>
              </p:nvCxnSpPr>
              <p:spPr>
                <a:xfrm>
                  <a:off x="6102170" y="725427"/>
                  <a:ext cx="284330" cy="287603"/>
                </a:xfrm>
                <a:prstGeom prst="line">
                  <a:avLst/>
                </a:prstGeom>
                <a:ln w="57150">
                  <a:solidFill>
                    <a:srgbClr val="577CB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/>
                <p:nvPr/>
              </p:nvCxnSpPr>
              <p:spPr>
                <a:xfrm flipV="1">
                  <a:off x="6307913" y="368660"/>
                  <a:ext cx="618157" cy="644370"/>
                </a:xfrm>
                <a:prstGeom prst="line">
                  <a:avLst/>
                </a:prstGeom>
                <a:ln w="57150">
                  <a:solidFill>
                    <a:srgbClr val="577CB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/>
              <p:cNvGrpSpPr/>
              <p:nvPr/>
            </p:nvGrpSpPr>
            <p:grpSpPr>
              <a:xfrm>
                <a:off x="6824802" y="1763517"/>
                <a:ext cx="334756" cy="205815"/>
                <a:chOff x="6102170" y="368660"/>
                <a:chExt cx="823900" cy="644370"/>
              </a:xfrm>
            </p:grpSpPr>
            <p:cxnSp>
              <p:nvCxnSpPr>
                <p:cNvPr id="13" name="직선 연결선 12"/>
                <p:cNvCxnSpPr/>
                <p:nvPr/>
              </p:nvCxnSpPr>
              <p:spPr>
                <a:xfrm>
                  <a:off x="6102170" y="725427"/>
                  <a:ext cx="284330" cy="287603"/>
                </a:xfrm>
                <a:prstGeom prst="line">
                  <a:avLst/>
                </a:prstGeom>
                <a:ln w="57150">
                  <a:solidFill>
                    <a:srgbClr val="577CB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 flipV="1">
                  <a:off x="6307913" y="368660"/>
                  <a:ext cx="618157" cy="644370"/>
                </a:xfrm>
                <a:prstGeom prst="line">
                  <a:avLst/>
                </a:prstGeom>
                <a:ln w="57150">
                  <a:solidFill>
                    <a:srgbClr val="577CB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타원 37"/>
            <p:cNvSpPr/>
            <p:nvPr/>
          </p:nvSpPr>
          <p:spPr>
            <a:xfrm>
              <a:off x="5954208" y="4597293"/>
              <a:ext cx="1263618" cy="1226453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168138" y="1453998"/>
            <a:ext cx="1281633" cy="1243938"/>
            <a:chOff x="1096130" y="2213951"/>
            <a:chExt cx="1281633" cy="1243938"/>
          </a:xfrm>
        </p:grpSpPr>
        <p:pic>
          <p:nvPicPr>
            <p:cNvPr id="3074" name="Picture 2" descr="C:\Users\SAMSUNG\Documents\Downloads\0cdc3b476ac5466f18e812c201c7b97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058" y="2350881"/>
              <a:ext cx="982961" cy="982961"/>
            </a:xfrm>
            <a:prstGeom prst="rect">
              <a:avLst/>
            </a:prstGeom>
            <a:noFill/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타원 58"/>
            <p:cNvSpPr/>
            <p:nvPr/>
          </p:nvSpPr>
          <p:spPr>
            <a:xfrm>
              <a:off x="1096130" y="2213951"/>
              <a:ext cx="1281633" cy="1243938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-2484784" y="2974479"/>
            <a:ext cx="1194359" cy="1159231"/>
            <a:chOff x="1933476" y="4934065"/>
            <a:chExt cx="1194359" cy="1159231"/>
          </a:xfrm>
        </p:grpSpPr>
        <p:pic>
          <p:nvPicPr>
            <p:cNvPr id="40" name="Picture 8" descr="C:\Users\SAMSUNG\Documents\Downloads\icon\2be2ca926700f0c48c1c3fce01f7a635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001601"/>
              <a:ext cx="988447" cy="988447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타원 40"/>
            <p:cNvSpPr/>
            <p:nvPr/>
          </p:nvSpPr>
          <p:spPr>
            <a:xfrm>
              <a:off x="1933476" y="4934065"/>
              <a:ext cx="1194359" cy="1159231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직선 연결선 41"/>
          <p:cNvCxnSpPr>
            <a:stCxn id="41" idx="7"/>
          </p:cNvCxnSpPr>
          <p:nvPr/>
        </p:nvCxnSpPr>
        <p:spPr>
          <a:xfrm flipV="1">
            <a:off x="-1465335" y="2243070"/>
            <a:ext cx="984263" cy="9011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-2184262" y="4300964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날씨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971600" y="2968999"/>
            <a:ext cx="733833" cy="712250"/>
            <a:chOff x="1096130" y="2213951"/>
            <a:chExt cx="1281633" cy="1243938"/>
          </a:xfrm>
        </p:grpSpPr>
        <p:pic>
          <p:nvPicPr>
            <p:cNvPr id="50" name="Picture 2" descr="C:\Users\SAMSUNG\Documents\Downloads\0cdc3b476ac5466f18e812c201c7b97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058" y="2350881"/>
              <a:ext cx="982961" cy="982961"/>
            </a:xfrm>
            <a:prstGeom prst="rect">
              <a:avLst/>
            </a:prstGeom>
            <a:noFill/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/>
            <p:cNvSpPr/>
            <p:nvPr/>
          </p:nvSpPr>
          <p:spPr>
            <a:xfrm>
              <a:off x="1096130" y="2213951"/>
              <a:ext cx="1281633" cy="1243938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 flipH="1">
            <a:off x="4569122" y="795077"/>
            <a:ext cx="963867" cy="989123"/>
            <a:chOff x="3937188" y="990775"/>
            <a:chExt cx="1343304" cy="1303795"/>
          </a:xfrm>
        </p:grpSpPr>
        <p:pic>
          <p:nvPicPr>
            <p:cNvPr id="54" name="Picture 13" descr="C:\Users\SAMSUNG\Documents\Downloads\feff11fc6bb77b344670f1233100be1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1" y="1185177"/>
              <a:ext cx="884835" cy="884835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타원 54"/>
            <p:cNvSpPr/>
            <p:nvPr/>
          </p:nvSpPr>
          <p:spPr>
            <a:xfrm>
              <a:off x="3937188" y="990775"/>
              <a:ext cx="1343304" cy="1303795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 flipH="1">
            <a:off x="5867521" y="4220678"/>
            <a:ext cx="837212" cy="812589"/>
            <a:chOff x="6776911" y="2015554"/>
            <a:chExt cx="1198454" cy="1163206"/>
          </a:xfrm>
        </p:grpSpPr>
        <p:pic>
          <p:nvPicPr>
            <p:cNvPr id="62" name="Picture 7" descr="C:\Users\SAMSUNG\Documents\Downloads\icon\cd01e9c9b9e961e1c896e5556cb7b159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4327" y="2156006"/>
              <a:ext cx="855316" cy="855316"/>
            </a:xfrm>
            <a:prstGeom prst="rect">
              <a:avLst/>
            </a:prstGeom>
            <a:noFill/>
            <a:effectLst>
              <a:outerShdw blurRad="2032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타원 62"/>
            <p:cNvSpPr/>
            <p:nvPr/>
          </p:nvSpPr>
          <p:spPr>
            <a:xfrm>
              <a:off x="6776911" y="2015554"/>
              <a:ext cx="1198454" cy="1163206"/>
            </a:xfrm>
            <a:prstGeom prst="ellipse">
              <a:avLst/>
            </a:prstGeom>
            <a:noFill/>
            <a:ln>
              <a:solidFill>
                <a:srgbClr val="577CB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05433" y="1639346"/>
            <a:ext cx="4979048" cy="3186537"/>
            <a:chOff x="1705433" y="1639346"/>
            <a:chExt cx="4979048" cy="3186537"/>
          </a:xfrm>
        </p:grpSpPr>
        <p:cxnSp>
          <p:nvCxnSpPr>
            <p:cNvPr id="20" name="직선 연결선 19"/>
            <p:cNvCxnSpPr>
              <a:stCxn id="18" idx="3"/>
              <a:endCxn id="17" idx="7"/>
            </p:cNvCxnSpPr>
            <p:nvPr/>
          </p:nvCxnSpPr>
          <p:spPr>
            <a:xfrm flipH="1">
              <a:off x="4906463" y="1882514"/>
              <a:ext cx="1253052" cy="10249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27" idx="2"/>
              <a:endCxn id="17" idx="6"/>
            </p:cNvCxnSpPr>
            <p:nvPr/>
          </p:nvCxnSpPr>
          <p:spPr>
            <a:xfrm flipH="1">
              <a:off x="5124172" y="3337791"/>
              <a:ext cx="1560309" cy="798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7" idx="3"/>
              <a:endCxn id="38" idx="7"/>
            </p:cNvCxnSpPr>
            <p:nvPr/>
          </p:nvCxnSpPr>
          <p:spPr>
            <a:xfrm flipH="1">
              <a:off x="2733591" y="3927742"/>
              <a:ext cx="1121677" cy="8981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9" idx="6"/>
              <a:endCxn id="17" idx="1"/>
            </p:cNvCxnSpPr>
            <p:nvPr/>
          </p:nvCxnSpPr>
          <p:spPr>
            <a:xfrm>
              <a:off x="2449771" y="2075967"/>
              <a:ext cx="1405497" cy="83149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51" idx="6"/>
              <a:endCxn id="17" idx="2"/>
            </p:cNvCxnSpPr>
            <p:nvPr/>
          </p:nvCxnSpPr>
          <p:spPr>
            <a:xfrm>
              <a:off x="1705433" y="3325124"/>
              <a:ext cx="1932126" cy="924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55" idx="5"/>
              <a:endCxn id="17" idx="0"/>
            </p:cNvCxnSpPr>
            <p:nvPr/>
          </p:nvCxnSpPr>
          <p:spPr>
            <a:xfrm flipH="1">
              <a:off x="4380866" y="1639346"/>
              <a:ext cx="329411" cy="10568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63" idx="7"/>
              <a:endCxn id="17" idx="5"/>
            </p:cNvCxnSpPr>
            <p:nvPr/>
          </p:nvCxnSpPr>
          <p:spPr>
            <a:xfrm flipH="1" flipV="1">
              <a:off x="4906463" y="3927742"/>
              <a:ext cx="1083665" cy="4119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123358" y="5252921"/>
            <a:ext cx="469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選択した</a:t>
            </a:r>
            <a:r>
              <a:rPr lang="ja-JP" altLang="en-US" sz="2400" b="1" dirty="0" smtClean="0"/>
              <a:t>日付</a:t>
            </a:r>
            <a:r>
              <a:rPr lang="ja-JP" altLang="en-US" sz="2000" b="1" dirty="0" smtClean="0"/>
              <a:t>を</a:t>
            </a:r>
            <a:r>
              <a:rPr lang="ja-JP" altLang="en-US" sz="2400" b="1" dirty="0" smtClean="0"/>
              <a:t>中心</a:t>
            </a:r>
            <a:r>
              <a:rPr lang="ja-JP" altLang="en-US" sz="2000" b="1" dirty="0" smtClean="0"/>
              <a:t>に</a:t>
            </a:r>
            <a:r>
              <a:rPr lang="ko-KR" altLang="en-US" sz="2000" b="1" dirty="0" smtClean="0"/>
              <a:t> </a:t>
            </a:r>
            <a:r>
              <a:rPr lang="ja-JP" altLang="en-US" sz="2400" b="1" dirty="0" smtClean="0"/>
              <a:t>データ連動</a:t>
            </a:r>
            <a:endParaRPr lang="ko-KR" altLang="en-US" b="1" dirty="0"/>
          </a:p>
        </p:txBody>
      </p:sp>
      <p:sp>
        <p:nvSpPr>
          <p:cNvPr id="119" name="오른쪽 화살표 118"/>
          <p:cNvSpPr/>
          <p:nvPr/>
        </p:nvSpPr>
        <p:spPr>
          <a:xfrm>
            <a:off x="3633654" y="5298703"/>
            <a:ext cx="504056" cy="343875"/>
          </a:xfrm>
          <a:prstGeom prst="rightArrow">
            <a:avLst/>
          </a:prstGeom>
          <a:solidFill>
            <a:srgbClr val="FFD8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1680" y="33265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日課情</a:t>
            </a:r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報「統合」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3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1268760"/>
            <a:ext cx="1577284" cy="30243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908720" y="1268761"/>
            <a:ext cx="1368152" cy="4786280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82C"/>
                </a:solidFill>
              </a:rPr>
              <a:t>알고리즘</a:t>
            </a:r>
            <a:endParaRPr lang="ko-KR" altLang="en-US" dirty="0">
              <a:solidFill>
                <a:srgbClr val="27282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2200" y="5936527"/>
            <a:ext cx="2506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- </a:t>
            </a:r>
            <a:r>
              <a:rPr lang="ja-JP" altLang="en-US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経路や交通情報</a:t>
            </a:r>
            <a:endParaRPr lang="ko-KR" altLang="en-US" sz="2000" b="1" dirty="0">
              <a:solidFill>
                <a:srgbClr val="27282C"/>
              </a:solidFill>
              <a:latin typeface="02UtsukushiMincho" panose="02000600000000000000" pitchFamily="2" charset="-128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125" y="745608"/>
            <a:ext cx="1802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日課ナ</a:t>
            </a:r>
            <a:r>
              <a:rPr lang="ja-JP" altLang="en-US" sz="20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ビ</a:t>
            </a:r>
            <a:endParaRPr lang="ko-KR" altLang="en-US" sz="2000" b="1" dirty="0">
              <a:solidFill>
                <a:srgbClr val="27282C"/>
              </a:solidFill>
              <a:latin typeface="02UtsukushiMincho" panose="02000600000000000000" pitchFamily="2" charset="-128"/>
              <a:ea typeface="나눔바른고딕" panose="020B0603020101020101" pitchFamily="50" charset="-127"/>
            </a:endParaRPr>
          </a:p>
        </p:txBody>
      </p:sp>
      <p:sp>
        <p:nvSpPr>
          <p:cNvPr id="19" name="AutoShape 2" descr="앨빈 토플러-권력이동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443570" y="1283280"/>
            <a:ext cx="1471126" cy="1831463"/>
            <a:chOff x="2411760" y="1257723"/>
            <a:chExt cx="1471126" cy="1831463"/>
          </a:xfrm>
        </p:grpSpPr>
        <p:sp>
          <p:nvSpPr>
            <p:cNvPr id="23" name="TextBox 22"/>
            <p:cNvSpPr txBox="1"/>
            <p:nvPr/>
          </p:nvSpPr>
          <p:spPr>
            <a:xfrm>
              <a:off x="2995807" y="1356387"/>
              <a:ext cx="887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: </a:t>
              </a:r>
              <a:r>
                <a:rPr lang="ja-JP" altLang="en-US" sz="1600" b="1" dirty="0" smtClean="0"/>
                <a:t>過去</a:t>
              </a:r>
              <a:endParaRPr lang="ko-KR" altLang="en-US" sz="16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585244" y="2580666"/>
              <a:ext cx="338554" cy="338553"/>
            </a:xfrm>
            <a:prstGeom prst="ellipse">
              <a:avLst/>
            </a:prstGeom>
            <a:solidFill>
              <a:srgbClr val="577CBD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95807" y="2580666"/>
              <a:ext cx="887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: </a:t>
              </a:r>
              <a:r>
                <a:rPr lang="ja-JP" altLang="en-US" sz="1600" b="1" dirty="0" smtClean="0"/>
                <a:t>未来</a:t>
              </a:r>
              <a:endParaRPr lang="ko-KR" altLang="en-US" sz="1600" b="1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2585244" y="1973903"/>
              <a:ext cx="338554" cy="3385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27282C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95807" y="1973902"/>
              <a:ext cx="887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: </a:t>
              </a:r>
              <a:r>
                <a:rPr lang="ja-JP" altLang="en-US" sz="1600" b="1" dirty="0" smtClean="0"/>
                <a:t>現在</a:t>
              </a:r>
              <a:endParaRPr lang="ko-KR" altLang="en-US" sz="1600" b="1" dirty="0"/>
            </a:p>
          </p:txBody>
        </p:sp>
        <p:sp>
          <p:nvSpPr>
            <p:cNvPr id="2062" name="직사각형 2061"/>
            <p:cNvSpPr/>
            <p:nvPr/>
          </p:nvSpPr>
          <p:spPr>
            <a:xfrm>
              <a:off x="2411760" y="1257723"/>
              <a:ext cx="1471126" cy="1831463"/>
            </a:xfrm>
            <a:prstGeom prst="rect">
              <a:avLst/>
            </a:prstGeom>
            <a:noFill/>
            <a:ln>
              <a:solidFill>
                <a:srgbClr val="00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2585244" y="1395468"/>
              <a:ext cx="338554" cy="338553"/>
            </a:xfrm>
            <a:prstGeom prst="ellipse">
              <a:avLst/>
            </a:prstGeom>
            <a:solidFill>
              <a:srgbClr val="E3EAED"/>
            </a:solidFill>
            <a:ln>
              <a:solidFill>
                <a:srgbClr val="00C5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pic>
        <p:nvPicPr>
          <p:cNvPr id="2070" name="Picture 5" descr="C:\Users\SAMSUNG\Documents\Downloads\icon\32-32-pin-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54" y="5073612"/>
            <a:ext cx="575567" cy="57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6" descr="C:\Users\SAMSUNG\Documents\Downloads\icon\48-48-pin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83" y="4401609"/>
            <a:ext cx="672003" cy="67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C:\Users\SAMSUNG\Documents\Downloads\icon\48-48-pin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668" y="5073612"/>
            <a:ext cx="770516" cy="7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C:\Users\SAMSUNG\Documents\Downloads\icon\48-48-pin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677" y="3882629"/>
            <a:ext cx="558473" cy="55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3" name="직선 연결선 2072"/>
          <p:cNvCxnSpPr>
            <a:stCxn id="2070" idx="2"/>
            <a:endCxn id="2071" idx="2"/>
          </p:cNvCxnSpPr>
          <p:nvPr/>
        </p:nvCxnSpPr>
        <p:spPr>
          <a:xfrm flipV="1">
            <a:off x="1661338" y="5073612"/>
            <a:ext cx="1885547" cy="575567"/>
          </a:xfrm>
          <a:prstGeom prst="line">
            <a:avLst/>
          </a:prstGeom>
          <a:ln w="76200">
            <a:solidFill>
              <a:srgbClr val="FFD8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2071" idx="2"/>
            <a:endCxn id="83" idx="2"/>
          </p:cNvCxnSpPr>
          <p:nvPr/>
        </p:nvCxnSpPr>
        <p:spPr>
          <a:xfrm>
            <a:off x="3546885" y="5073612"/>
            <a:ext cx="2296041" cy="770516"/>
          </a:xfrm>
          <a:prstGeom prst="line">
            <a:avLst/>
          </a:prstGeom>
          <a:ln w="76200">
            <a:solidFill>
              <a:srgbClr val="00C5C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83" idx="2"/>
            <a:endCxn id="84" idx="2"/>
          </p:cNvCxnSpPr>
          <p:nvPr/>
        </p:nvCxnSpPr>
        <p:spPr>
          <a:xfrm flipV="1">
            <a:off x="5842926" y="4441102"/>
            <a:ext cx="1740988" cy="1403026"/>
          </a:xfrm>
          <a:prstGeom prst="line">
            <a:avLst/>
          </a:prstGeom>
          <a:ln w="76200">
            <a:solidFill>
              <a:srgbClr val="577CB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087070" y="5784969"/>
            <a:ext cx="1209219" cy="4448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現在位置</a:t>
            </a:r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2907551" y="3944146"/>
            <a:ext cx="1376417" cy="4448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次の目的地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201256" y="1101127"/>
            <a:ext cx="3899135" cy="1200329"/>
            <a:chOff x="4363987" y="1091037"/>
            <a:chExt cx="3899135" cy="1200329"/>
          </a:xfrm>
        </p:grpSpPr>
        <p:sp>
          <p:nvSpPr>
            <p:cNvPr id="29" name="직사각형 28"/>
            <p:cNvSpPr/>
            <p:nvPr/>
          </p:nvSpPr>
          <p:spPr>
            <a:xfrm>
              <a:off x="4363987" y="1091037"/>
              <a:ext cx="38991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24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迅速な業務処理</a:t>
              </a:r>
              <a:endParaRPr lang="en-US" altLang="ko-KR" sz="2400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24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    時間を効率的に使う</a:t>
              </a:r>
              <a:endParaRPr lang="ko-KR" altLang="en-US" sz="2400" dirty="0">
                <a:latin typeface="02UtsukushiMincho" panose="02000600000000000000" pitchFamily="2" charset="-128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611821" y="1781959"/>
              <a:ext cx="392228" cy="350897"/>
            </a:xfrm>
            <a:prstGeom prst="rightArrow">
              <a:avLst/>
            </a:prstGeom>
            <a:solidFill>
              <a:srgbClr val="FFD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15706" y="2525672"/>
            <a:ext cx="4584023" cy="461665"/>
            <a:chOff x="4415706" y="2525672"/>
            <a:chExt cx="4584023" cy="461665"/>
          </a:xfrm>
        </p:grpSpPr>
        <p:sp>
          <p:nvSpPr>
            <p:cNvPr id="6" name="직사각형 5"/>
            <p:cNvSpPr/>
            <p:nvPr/>
          </p:nvSpPr>
          <p:spPr>
            <a:xfrm>
              <a:off x="4813968" y="2525672"/>
              <a:ext cx="41857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視覚的に早い情報伝達できる</a:t>
              </a:r>
              <a:endParaRPr lang="ko-KR" altLang="en-US" sz="2400" dirty="0">
                <a:latin typeface="02UtsukushiMincho" panose="02000600000000000000" pitchFamily="2" charset="-128"/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4415706" y="2559546"/>
              <a:ext cx="392228" cy="350897"/>
            </a:xfrm>
            <a:prstGeom prst="rightArrow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1680" y="332656"/>
            <a:ext cx="312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日課情</a:t>
            </a:r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報「視</a:t>
            </a:r>
            <a:r>
              <a:rPr lang="ja-JP" altLang="en-US" sz="2400" dirty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覚</a:t>
            </a:r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化」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0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1924E-6 L 0.24982 0.10222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5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82 0.10222 L 0.43889 -0.07609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892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00" grpId="0" animBg="1"/>
      <p:bldP spid="100" grpId="1" animBg="1"/>
      <p:bldP spid="10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1680" y="33265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日課情報「保管・分析」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 ExtraBold" panose="02020603020101020101" pitchFamily="18" charset="-127"/>
            </a:endParaRPr>
          </a:p>
        </p:txBody>
      </p:sp>
      <p:pic>
        <p:nvPicPr>
          <p:cNvPr id="5122" name="Picture 2" descr="C:\Users\SAMSUNG\Documents\Downloads\icon\2018c61c0769f8ec9f1c2aed3d50a41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099838"/>
            <a:ext cx="1209482" cy="12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836712"/>
            <a:ext cx="2102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カレンダー</a:t>
            </a:r>
            <a:endParaRPr lang="ko-KR" altLang="en-US" sz="2000" b="1" dirty="0">
              <a:solidFill>
                <a:srgbClr val="27282C"/>
              </a:solidFill>
              <a:latin typeface="02UtsukushiMincho" panose="02000600000000000000" pitchFamily="2" charset="-128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641" y="2255711"/>
            <a:ext cx="2102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ja-JP" altLang="en-US" sz="2000" b="1" dirty="0" smtClean="0">
                <a:solidFill>
                  <a:schemeClr val="accent1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ダイアリー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02UtsukushiMincho" panose="02000600000000000000" pitchFamily="2" charset="-128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4156" y="1052736"/>
            <a:ext cx="6839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日課登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録</a:t>
            </a:r>
            <a:r>
              <a:rPr lang="ko-KR" altLang="en-US" dirty="0">
                <a:solidFill>
                  <a:srgbClr val="27282C"/>
                </a:solidFill>
                <a:latin typeface="02UtsukushiMincho" panose="02000600000000000000" pitchFamily="2" charset="-128"/>
              </a:rPr>
              <a:t> </a:t>
            </a:r>
            <a:r>
              <a:rPr lang="en-US" altLang="ko-KR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: 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場所・ファイルを一緒に登録できる</a:t>
            </a:r>
            <a:r>
              <a:rPr lang="en-US" altLang="ko-KR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ko-KR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en-US" altLang="ko-KR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         </a:t>
            </a:r>
            <a:r>
              <a:rPr lang="ja-JP" altLang="en-US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色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を変えて重要度の設定ができる</a:t>
            </a:r>
            <a:endParaRPr lang="en-US" altLang="ko-KR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endParaRPr lang="en-US" altLang="ko-KR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詳細ページ</a:t>
            </a:r>
            <a:r>
              <a:rPr lang="en-US" altLang="ko-KR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: 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登録し</a:t>
            </a:r>
            <a:r>
              <a:rPr lang="ja-JP" altLang="en-US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た日課と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場所、ファイルを一目で確認できる</a:t>
            </a:r>
            <a:endParaRPr lang="en-US" altLang="ko-KR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5972" y="2895908"/>
            <a:ext cx="4720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2000" b="1" dirty="0" smtClean="0">
                <a:solidFill>
                  <a:schemeClr val="accent1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チェックリスト型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algn="r"/>
            <a:r>
              <a:rPr lang="ja-JP" altLang="en-US" dirty="0" smtClean="0">
                <a:solidFill>
                  <a:schemeClr val="accent1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日付に合うデータ確認できる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3429000"/>
            <a:ext cx="2102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 smtClean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ファイル</a:t>
            </a:r>
            <a:endParaRPr lang="ko-KR" altLang="en-US" sz="2000" b="1" dirty="0">
              <a:solidFill>
                <a:srgbClr val="009A9E"/>
              </a:solidFill>
              <a:latin typeface="02UtsukushiMincho" panose="02000600000000000000" pitchFamily="2" charset="-128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8540" y="4727396"/>
            <a:ext cx="2102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ja-JP" altLang="en-US" sz="2000" b="1" dirty="0" smtClean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統計</a:t>
            </a:r>
            <a:r>
              <a:rPr lang="en-US" altLang="ja-JP" sz="2000" b="1" dirty="0" smtClean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(</a:t>
            </a:r>
            <a:r>
              <a:rPr lang="ja-JP" altLang="en-US" sz="2000" b="1" dirty="0" smtClean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グラフ</a:t>
            </a:r>
            <a:r>
              <a:rPr lang="en-US" altLang="ja-JP" sz="2000" b="1" dirty="0" smtClean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)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3987061"/>
            <a:ext cx="5328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分類しやすいように</a:t>
            </a:r>
            <a:r>
              <a:rPr lang="ja-JP" altLang="en-US" b="1" dirty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タグ</a:t>
            </a:r>
            <a:r>
              <a:rPr lang="ja-JP" altLang="en-US" dirty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導入</a:t>
            </a:r>
            <a:endParaRPr lang="en-US" altLang="ko-KR" dirty="0">
              <a:solidFill>
                <a:srgbClr val="009A9E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r>
              <a:rPr lang="ja-JP" altLang="en-US" dirty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関</a:t>
            </a:r>
            <a:r>
              <a:rPr lang="ja-JP" altLang="en-US" dirty="0" smtClean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連日課と</a:t>
            </a:r>
            <a:r>
              <a:rPr lang="ja-JP" altLang="en-US" dirty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ファイルプレビュー支援</a:t>
            </a:r>
            <a:endParaRPr lang="en-US" altLang="ko-KR" dirty="0">
              <a:solidFill>
                <a:srgbClr val="009A9E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r>
              <a:rPr lang="ja-JP" altLang="en-US" dirty="0">
                <a:solidFill>
                  <a:srgbClr val="009A9E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コマンドで検索可能</a:t>
            </a:r>
            <a:endParaRPr lang="en-US" altLang="ko-KR" dirty="0">
              <a:solidFill>
                <a:srgbClr val="009A9E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pic>
        <p:nvPicPr>
          <p:cNvPr id="12" name="Picture 3" descr="C:\Users\Administrator\Desktop\Screenshot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61" y="1333838"/>
            <a:ext cx="1133644" cy="90294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331640" y="5451594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日課の</a:t>
            </a:r>
            <a:r>
              <a:rPr lang="ja-JP" altLang="en-US" sz="2000" b="1" dirty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達成度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と</a:t>
            </a:r>
            <a:r>
              <a:rPr lang="ja-JP" altLang="en-US" sz="2000" b="1" dirty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重要度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のグラフ提供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pic>
        <p:nvPicPr>
          <p:cNvPr id="5124" name="Picture 4" descr="C:\Users\SAMSUNG\Documents\Downloads\128-128-36ef52acaf445cca0506ae02248a046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531">
            <a:off x="7704703" y="2790013"/>
            <a:ext cx="1082942" cy="108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907704" y="1266508"/>
            <a:ext cx="374639" cy="794340"/>
            <a:chOff x="2195736" y="1338516"/>
            <a:chExt cx="374639" cy="794340"/>
          </a:xfrm>
        </p:grpSpPr>
        <p:cxnSp>
          <p:nvCxnSpPr>
            <p:cNvPr id="14" name="직선 연결선 13"/>
            <p:cNvCxnSpPr/>
            <p:nvPr/>
          </p:nvCxnSpPr>
          <p:spPr>
            <a:xfrm flipH="1">
              <a:off x="2195736" y="1338516"/>
              <a:ext cx="374639" cy="360430"/>
            </a:xfrm>
            <a:prstGeom prst="line">
              <a:avLst/>
            </a:prstGeom>
            <a:ln w="38100">
              <a:solidFill>
                <a:srgbClr val="FFD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195736" y="1698946"/>
              <a:ext cx="374639" cy="433910"/>
            </a:xfrm>
            <a:prstGeom prst="line">
              <a:avLst/>
            </a:prstGeom>
            <a:ln w="38100">
              <a:solidFill>
                <a:srgbClr val="00C5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5" name="Picture 5" descr="C:\Users\SAMSUNG\Documents\Downloads\128-128-6d7d07129068fd1eb393e63d8a70d78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68" y="2879567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SAMSUNG\Documents\Downloads\128-128-2b75f7f53552fcdce54c8cdeab0e8fc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8" y="3967564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3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5" descr="C:\Users\SAMSUNG\Documents\Downloads\icon\d65a09d64ac72a5087eb91f28093eb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7" y="1470548"/>
            <a:ext cx="2246484" cy="224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91680" y="33265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+mn-ea"/>
              </a:rPr>
              <a:t>일과 정보 공유</a:t>
            </a:r>
            <a:endParaRPr lang="ko-KR" altLang="en-US" sz="2400" dirty="0">
              <a:solidFill>
                <a:srgbClr val="0066CC"/>
              </a:solidFill>
              <a:latin typeface="+mn-ea"/>
            </a:endParaRPr>
          </a:p>
        </p:txBody>
      </p:sp>
      <p:pic>
        <p:nvPicPr>
          <p:cNvPr id="15" name="Picture 3" descr="C:\Users\SAMSUNG\Documents\Downloads\128-128-2b75f7f53552fcdce54c8cdeab0e8fc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024" y="941472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11040" y="4584939"/>
            <a:ext cx="467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클릭 시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회원에 관한 내용으로 변경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1428233" y="2145577"/>
            <a:ext cx="348471" cy="1139407"/>
          </a:xfrm>
          <a:prstGeom prst="downArrow">
            <a:avLst/>
          </a:prstGeom>
          <a:solidFill>
            <a:srgbClr val="FF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37069" y="1192445"/>
            <a:ext cx="1593012" cy="4448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알림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게시판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75244" y="1187445"/>
            <a:ext cx="1318239" cy="4448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그룹 파일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62764" y="5421299"/>
            <a:ext cx="1593012" cy="588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주간 캘린더</a:t>
            </a:r>
            <a:r>
              <a:rPr lang="en-US" altLang="ko-KR" b="1" dirty="0" smtClean="0">
                <a:latin typeface="+mn-ea"/>
              </a:rPr>
              <a:t>&amp;</a:t>
            </a:r>
          </a:p>
          <a:p>
            <a:pPr algn="ctr"/>
            <a:r>
              <a:rPr lang="ko-KR" altLang="en-US" dirty="0" smtClean="0">
                <a:latin typeface="+mn-ea"/>
              </a:rPr>
              <a:t>회원리스</a:t>
            </a:r>
            <a:r>
              <a:rPr lang="ko-KR" altLang="en-US" dirty="0">
                <a:latin typeface="+mn-ea"/>
              </a:rPr>
              <a:t>트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2462606" y="4615391"/>
            <a:ext cx="934892" cy="339206"/>
          </a:xfrm>
          <a:prstGeom prst="rightArrow">
            <a:avLst/>
          </a:prstGeom>
          <a:solidFill>
            <a:srgbClr val="009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271590" y="4350785"/>
            <a:ext cx="1090100" cy="1015534"/>
            <a:chOff x="3289026" y="1844824"/>
            <a:chExt cx="1090100" cy="1015534"/>
          </a:xfrm>
        </p:grpSpPr>
        <p:pic>
          <p:nvPicPr>
            <p:cNvPr id="4108" name="Picture 12" descr="C:\Users\SAMSUNG\Documents\Downloads\128-128-20579ac5be6515632d596e84e358b27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026" y="1844824"/>
              <a:ext cx="975360" cy="97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1" name="Picture 15" descr="C:\Users\SAMSUNG\Documents\Downloads\64-64-2c2c67ab69affbf47b81bc161f9fe717-us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446" y="2372678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/>
          <p:cNvSpPr/>
          <p:nvPr/>
        </p:nvSpPr>
        <p:spPr>
          <a:xfrm>
            <a:off x="6606563" y="5421595"/>
            <a:ext cx="1868282" cy="4448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+mn-ea"/>
              </a:rPr>
              <a:t>회원별</a:t>
            </a:r>
            <a:r>
              <a:rPr lang="ko-KR" altLang="en-US" dirty="0" smtClean="0">
                <a:latin typeface="+mn-ea"/>
              </a:rPr>
              <a:t> 관리가능</a:t>
            </a:r>
            <a:endParaRPr lang="ko-KR" altLang="en-US" dirty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43608" y="3560263"/>
            <a:ext cx="1160932" cy="444801"/>
          </a:xfrm>
          <a:prstGeom prst="rect">
            <a:avLst/>
          </a:prstGeom>
          <a:solidFill>
            <a:srgbClr val="FF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업무전달</a:t>
            </a:r>
            <a:endParaRPr lang="en-US" altLang="ko-KR" dirty="0" smtClea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272609" y="2266200"/>
            <a:ext cx="2321933" cy="1450832"/>
            <a:chOff x="6372200" y="2842264"/>
            <a:chExt cx="2321933" cy="1450832"/>
          </a:xfrm>
        </p:grpSpPr>
        <p:sp>
          <p:nvSpPr>
            <p:cNvPr id="47" name="직사각형 46"/>
            <p:cNvSpPr/>
            <p:nvPr/>
          </p:nvSpPr>
          <p:spPr>
            <a:xfrm>
              <a:off x="6372200" y="3848295"/>
              <a:ext cx="2321933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n-ea"/>
                </a:rPr>
                <a:t>그룹 통계 그래프</a:t>
              </a:r>
              <a:endParaRPr lang="en-US" altLang="ko-KR" dirty="0" smtClean="0">
                <a:latin typeface="+mn-ea"/>
              </a:endParaRPr>
            </a:p>
          </p:txBody>
        </p:sp>
        <p:pic>
          <p:nvPicPr>
            <p:cNvPr id="50" name="Picture 9" descr="C:\Users\SAMSUNG\Documents\Downloads\128-128-72cd97271a860151efbd7b02f0ee694c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1"/>
            <a:stretch/>
          </p:blipFill>
          <p:spPr bwMode="auto">
            <a:xfrm>
              <a:off x="6404952" y="2953967"/>
              <a:ext cx="975360" cy="83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C:\Users\SAMSUNG\Documents\Downloads\128-128-f44d065586361b82c71a671e41e3740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2842264"/>
              <a:ext cx="892116" cy="892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2" name="Picture 16" descr="C:\Users\SAMSUNG\Documents\Downloads\128-128-ce4a347c4db9cc14ca3bbcfe36a30a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063290"/>
            <a:ext cx="653408" cy="6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6618498" y="2364674"/>
            <a:ext cx="761814" cy="1352358"/>
            <a:chOff x="864115" y="4316286"/>
            <a:chExt cx="761814" cy="1352358"/>
          </a:xfrm>
        </p:grpSpPr>
        <p:pic>
          <p:nvPicPr>
            <p:cNvPr id="40" name="Picture 13" descr="C:\Users\SAMSUNG\Documents\Downloads\feff11fc6bb77b344670f1233100be1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15" y="4316286"/>
              <a:ext cx="761814" cy="76181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864115" y="5223843"/>
              <a:ext cx="727591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n-ea"/>
                </a:rPr>
                <a:t>지도</a:t>
              </a:r>
              <a:endParaRPr lang="en-US" altLang="ko-KR" dirty="0" smtClean="0">
                <a:latin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898422" y="5115689"/>
            <a:ext cx="2511943" cy="1373270"/>
            <a:chOff x="3898422" y="5115689"/>
            <a:chExt cx="2511943" cy="1373270"/>
          </a:xfrm>
        </p:grpSpPr>
        <p:grpSp>
          <p:nvGrpSpPr>
            <p:cNvPr id="25" name="그룹 24"/>
            <p:cNvGrpSpPr/>
            <p:nvPr/>
          </p:nvGrpSpPr>
          <p:grpSpPr>
            <a:xfrm>
              <a:off x="5340059" y="5115689"/>
              <a:ext cx="1070306" cy="1248289"/>
              <a:chOff x="4254159" y="4845007"/>
              <a:chExt cx="1070306" cy="1248289"/>
            </a:xfrm>
          </p:grpSpPr>
          <p:pic>
            <p:nvPicPr>
              <p:cNvPr id="41" name="Picture 3" descr="C:\Users\SAMSUNG\Documents\Downloads\128-128-7d5882cd51f46a15bf6e3df858da375a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6617" y="4845007"/>
                <a:ext cx="863455" cy="863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4254159" y="5723964"/>
                <a:ext cx="1070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n-ea"/>
                  </a:rPr>
                  <a:t>일</a:t>
                </a:r>
                <a:r>
                  <a:rPr lang="ko-KR" altLang="en-US" dirty="0">
                    <a:latin typeface="+mn-ea"/>
                  </a:rPr>
                  <a:t>정</a:t>
                </a:r>
              </a:p>
            </p:txBody>
          </p:sp>
        </p:grpSp>
        <p:pic>
          <p:nvPicPr>
            <p:cNvPr id="38" name="Picture 7" descr="C:\Users\SAMSUNG\Documents\Downloads\128-128-a7fc9a4802a0ea6bcf4fd51bddc6a329-card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29"/>
            <a:stretch/>
          </p:blipFill>
          <p:spPr bwMode="auto">
            <a:xfrm>
              <a:off x="3945895" y="5155285"/>
              <a:ext cx="975360" cy="68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898422" y="5842628"/>
              <a:ext cx="1070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+mn-ea"/>
                </a:rPr>
                <a:t>브리핑</a:t>
              </a:r>
              <a:r>
                <a:rPr lang="en-US" altLang="ko-KR" dirty="0" smtClean="0">
                  <a:latin typeface="+mn-ea"/>
                </a:rPr>
                <a:t>-</a:t>
              </a:r>
              <a:r>
                <a:rPr lang="ko-KR" altLang="en-US" dirty="0" smtClean="0">
                  <a:latin typeface="+mn-ea"/>
                </a:rPr>
                <a:t>회원정보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61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 animBg="1"/>
      <p:bldP spid="29" grpId="0" animBg="1"/>
      <p:bldP spid="32" grpId="0" animBg="1"/>
      <p:bldP spid="33" grpId="0" animBg="1"/>
      <p:bldP spid="18" grpId="0" animBg="1"/>
      <p:bldP spid="30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23852" y="3474013"/>
            <a:ext cx="1798874" cy="1028737"/>
            <a:chOff x="840495" y="4115296"/>
            <a:chExt cx="1901998" cy="936667"/>
          </a:xfrm>
        </p:grpSpPr>
        <p:pic>
          <p:nvPicPr>
            <p:cNvPr id="1027" name="Picture 3" descr="C:\Users\SAMSUNG\Documents\Downloads\icon\64-64-2c2c67ab69affbf47b81bc161f9fe717-user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95" y="4115296"/>
              <a:ext cx="915618" cy="91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 descr="C:\Users\SAMSUNG\Documents\Downloads\icon\64-64-2c2c67ab69affbf47b81bc161f9fe717-us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875" y="4115296"/>
              <a:ext cx="915618" cy="91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SAMSUNG\Documents\Downloads\icon\64-64-2c2c67ab69affbf47b81bc161f9fe717-user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807" y="4136345"/>
              <a:ext cx="915618" cy="91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691679" y="332656"/>
            <a:ext cx="2943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日課情報「共有」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 ExtraBold" panose="02020603020101020101" pitchFamily="18" charset="-127"/>
            </a:endParaRPr>
          </a:p>
        </p:txBody>
      </p:sp>
      <p:pic>
        <p:nvPicPr>
          <p:cNvPr id="15" name="Picture 3" descr="C:\Users\SAMSUNG\Documents\Downloads\128-128-2b75f7f53552fcdce54c8cdeab0e8fc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31" y="227078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아래쪽 화살표 10"/>
          <p:cNvSpPr/>
          <p:nvPr/>
        </p:nvSpPr>
        <p:spPr>
          <a:xfrm>
            <a:off x="1716374" y="2494188"/>
            <a:ext cx="403550" cy="1304844"/>
          </a:xfrm>
          <a:prstGeom prst="downArrow">
            <a:avLst/>
          </a:prstGeom>
          <a:solidFill>
            <a:srgbClr val="FF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2UtsukushiMincho" panose="02000600000000000000" pitchFamily="2" charset="-128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74202" y="1355259"/>
            <a:ext cx="1930715" cy="4448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お知らせ</a:t>
            </a:r>
            <a:r>
              <a: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(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掲示板</a:t>
            </a:r>
            <a:r>
              <a: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)</a:t>
            </a:r>
            <a:endParaRPr lang="ko-KR" altLang="en-US" dirty="0">
              <a:latin typeface="02UtsukushiMincho" panose="02000600000000000000" pitchFamily="2" charset="-128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88998" y="3330123"/>
            <a:ext cx="1318239" cy="6095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グループファイル</a:t>
            </a:r>
            <a:endParaRPr lang="en-US" altLang="ko-KR" dirty="0" smtClean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74203" y="3330123"/>
            <a:ext cx="1930714" cy="588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週間カ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レンダ</a:t>
            </a:r>
            <a:r>
              <a:rPr lang="en-US" altLang="ko-KR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&amp;</a:t>
            </a:r>
          </a:p>
          <a:p>
            <a:pPr algn="ctr"/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メンバーリスト</a:t>
            </a:r>
            <a:endParaRPr lang="ko-KR" altLang="en-US" dirty="0">
              <a:latin typeface="02UtsukushiMincho" panose="02000600000000000000" pitchFamily="2" charset="-128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791870" y="2259609"/>
            <a:ext cx="1090100" cy="1015534"/>
            <a:chOff x="3289026" y="1844824"/>
            <a:chExt cx="1090100" cy="1015534"/>
          </a:xfrm>
        </p:grpSpPr>
        <p:pic>
          <p:nvPicPr>
            <p:cNvPr id="4108" name="Picture 12" descr="C:\Users\SAMSUNG\Documents\Downloads\128-128-20579ac5be6515632d596e84e358b27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026" y="1844824"/>
              <a:ext cx="975360" cy="97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1" name="Picture 15" descr="C:\Users\SAMSUNG\Documents\Downloads\64-64-2c2c67ab69affbf47b81bc161f9fe717-us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446" y="2372678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직사각형 47"/>
          <p:cNvSpPr/>
          <p:nvPr/>
        </p:nvSpPr>
        <p:spPr>
          <a:xfrm>
            <a:off x="1203330" y="3908874"/>
            <a:ext cx="1344429" cy="509384"/>
          </a:xfrm>
          <a:prstGeom prst="rect">
            <a:avLst/>
          </a:prstGeom>
          <a:solidFill>
            <a:srgbClr val="FF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ysClr val="windowText" lastClr="000000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業務伝達</a:t>
            </a:r>
            <a:endParaRPr lang="en-US" altLang="ko-KR" sz="2000" dirty="0" smtClean="0">
              <a:solidFill>
                <a:sysClr val="windowText" lastClr="000000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474203" y="4338916"/>
            <a:ext cx="2321933" cy="1450832"/>
            <a:chOff x="6372200" y="2842264"/>
            <a:chExt cx="2321933" cy="1450832"/>
          </a:xfrm>
        </p:grpSpPr>
        <p:sp>
          <p:nvSpPr>
            <p:cNvPr id="47" name="직사각형 46"/>
            <p:cNvSpPr/>
            <p:nvPr/>
          </p:nvSpPr>
          <p:spPr>
            <a:xfrm>
              <a:off x="6372200" y="3848295"/>
              <a:ext cx="2321933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グループ統計グラフ</a:t>
              </a:r>
              <a:endPara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  <p:pic>
          <p:nvPicPr>
            <p:cNvPr id="50" name="Picture 9" descr="C:\Users\SAMSUNG\Documents\Downloads\128-128-72cd97271a860151efbd7b02f0ee694c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1"/>
            <a:stretch/>
          </p:blipFill>
          <p:spPr bwMode="auto">
            <a:xfrm>
              <a:off x="6404952" y="2953967"/>
              <a:ext cx="975360" cy="83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C:\Users\SAMSUNG\Documents\Downloads\128-128-f44d065586361b82c71a671e41e3740b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2842264"/>
              <a:ext cx="892116" cy="892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2" name="Picture 16" descr="C:\Users\SAMSUNG\Documents\Downloads\128-128-ce4a347c4db9cc14ca3bbcfe36a30a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40" y="1196752"/>
            <a:ext cx="653408" cy="6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886304" y="1196752"/>
            <a:ext cx="1692198" cy="761814"/>
            <a:chOff x="978954" y="4429874"/>
            <a:chExt cx="1692198" cy="761814"/>
          </a:xfrm>
        </p:grpSpPr>
        <p:pic>
          <p:nvPicPr>
            <p:cNvPr id="40" name="Picture 13" descr="C:\Users\SAMSUNG\Documents\Downloads\feff11fc6bb77b344670f1233100be1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954" y="4429874"/>
              <a:ext cx="761814" cy="76181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1943561" y="4599357"/>
              <a:ext cx="727591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地図</a:t>
              </a:r>
              <a:endPara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</p:grpSp>
      <p:pic>
        <p:nvPicPr>
          <p:cNvPr id="36" name="Picture 12" descr="C:\Users\SAMSUNG\Documents\Downloads\ed4b4a66cda1618bbeb339da16356c7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4163566"/>
            <a:ext cx="1734696" cy="173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26" name="Picture 2" descr="C:\Users\SAMSUNG\Documents\Downloads\icon\58abb245a9ca6c5adbadb8969689dff3-us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295" y="1253323"/>
            <a:ext cx="1093473" cy="10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32" grpId="0" animBg="1"/>
      <p:bldP spid="33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1679" y="332656"/>
            <a:ext cx="176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「利便性」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 ExtraBold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4930" y="1053761"/>
            <a:ext cx="1825264" cy="988447"/>
            <a:chOff x="2802516" y="995536"/>
            <a:chExt cx="1825264" cy="988447"/>
          </a:xfrm>
        </p:grpSpPr>
        <p:pic>
          <p:nvPicPr>
            <p:cNvPr id="11" name="Picture 8" descr="C:\Users\SAMSUNG\Documents\Downloads\icon\2be2ca926700f0c48c1c3fce01f7a63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16" y="995536"/>
              <a:ext cx="988447" cy="98844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3903282" y="1267360"/>
              <a:ext cx="724498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天気</a:t>
              </a:r>
              <a:endPara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254660" y="960364"/>
            <a:ext cx="2637820" cy="1266148"/>
            <a:chOff x="5975645" y="960364"/>
            <a:chExt cx="2637820" cy="1266148"/>
          </a:xfrm>
        </p:grpSpPr>
        <p:sp>
          <p:nvSpPr>
            <p:cNvPr id="18" name="직사각형 17"/>
            <p:cNvSpPr/>
            <p:nvPr/>
          </p:nvSpPr>
          <p:spPr>
            <a:xfrm>
              <a:off x="5975645" y="1781711"/>
              <a:ext cx="1233664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コマンド</a:t>
              </a:r>
              <a:endPara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975645" y="960364"/>
              <a:ext cx="2637820" cy="975360"/>
              <a:chOff x="5796136" y="598677"/>
              <a:chExt cx="2637820" cy="97536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796136" y="917583"/>
                <a:ext cx="2088232" cy="3600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577CB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rgbClr val="27282C"/>
                    </a:solidFill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 / command</a:t>
                </a:r>
                <a:endParaRPr lang="ko-KR" altLang="en-US" dirty="0">
                  <a:solidFill>
                    <a:srgbClr val="27282C"/>
                  </a:solidFill>
                  <a:latin typeface="02UtsukushiMincho" panose="02000600000000000000" pitchFamily="2" charset="-128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146" name="Picture 2" descr="C:\Users\SAMSUNG\Documents\Downloads\128-128-d1329495d530574e7ab3407ade5c3df7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8596" y="598677"/>
                <a:ext cx="975360" cy="975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그룹 46"/>
          <p:cNvGrpSpPr/>
          <p:nvPr/>
        </p:nvGrpSpPr>
        <p:grpSpPr>
          <a:xfrm>
            <a:off x="804129" y="2610842"/>
            <a:ext cx="1950719" cy="2332315"/>
            <a:chOff x="804129" y="2610842"/>
            <a:chExt cx="1950719" cy="2332315"/>
          </a:xfrm>
        </p:grpSpPr>
        <p:sp>
          <p:nvSpPr>
            <p:cNvPr id="16" name="직사각형 15"/>
            <p:cNvSpPr/>
            <p:nvPr/>
          </p:nvSpPr>
          <p:spPr>
            <a:xfrm>
              <a:off x="804129" y="2610842"/>
              <a:ext cx="1285595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自動登録</a:t>
              </a:r>
              <a:endPara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804129" y="2992438"/>
              <a:ext cx="1950719" cy="1950719"/>
              <a:chOff x="1524770" y="3915231"/>
              <a:chExt cx="1950719" cy="1950719"/>
            </a:xfrm>
          </p:grpSpPr>
          <p:pic>
            <p:nvPicPr>
              <p:cNvPr id="6151" name="Picture 7" descr="C:\Users\SAMSUNG\Documents\Downloads\e3a201f8fcf8c3fab14fbc35b3111508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770" y="3915231"/>
                <a:ext cx="1950719" cy="1950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051917" y="4720263"/>
                <a:ext cx="896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1285519" y="4900077"/>
            <a:ext cx="27603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携帯番号とキーワード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登録</a:t>
            </a:r>
            <a:endParaRPr lang="en-US" altLang="ko-KR" dirty="0" smtClean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755576" y="4930203"/>
            <a:ext cx="467446" cy="339206"/>
          </a:xfrm>
          <a:prstGeom prst="rightArrow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2" name="Picture 8" descr="C:\Users\SAMSUNG\Documents\Downloads\128-128-c1acad3f715d6e347c1f8f9ca57ebae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339">
            <a:off x="3644778" y="3526812"/>
            <a:ext cx="1045434" cy="10454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843808" y="1974435"/>
            <a:ext cx="3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当日の</a:t>
            </a:r>
            <a:r>
              <a:rPr lang="ja-JP" altLang="en-US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日課情報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簡単に提供</a:t>
            </a:r>
            <a:endParaRPr lang="en-US" altLang="ko-KR" dirty="0" smtClean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875916" y="1196752"/>
            <a:ext cx="3236715" cy="652641"/>
            <a:chOff x="3048394" y="1196752"/>
            <a:chExt cx="3236715" cy="652641"/>
          </a:xfrm>
        </p:grpSpPr>
        <p:sp>
          <p:nvSpPr>
            <p:cNvPr id="14" name="직사각형 13"/>
            <p:cNvSpPr/>
            <p:nvPr/>
          </p:nvSpPr>
          <p:spPr>
            <a:xfrm>
              <a:off x="4384438" y="1321391"/>
              <a:ext cx="1900671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ブリーフィング</a:t>
              </a:r>
              <a:endPara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3048394" y="1196752"/>
              <a:ext cx="1163566" cy="652641"/>
              <a:chOff x="4644008" y="3284538"/>
              <a:chExt cx="1512168" cy="759991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4644008" y="3284538"/>
                <a:ext cx="1512168" cy="759991"/>
              </a:xfrm>
              <a:prstGeom prst="roundRect">
                <a:avLst>
                  <a:gd name="adj" fmla="val 12098"/>
                </a:avLst>
              </a:prstGeom>
              <a:solidFill>
                <a:srgbClr val="3399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2UtsukushiMincho" panose="02000600000000000000" pitchFamily="2" charset="-128"/>
                </a:endParaRPr>
              </a:p>
            </p:txBody>
          </p:sp>
          <p:cxnSp>
            <p:nvCxnSpPr>
              <p:cNvPr id="24" name="직선 연결선 23"/>
              <p:cNvCxnSpPr/>
              <p:nvPr/>
            </p:nvCxnSpPr>
            <p:spPr>
              <a:xfrm>
                <a:off x="4776175" y="3500953"/>
                <a:ext cx="720354" cy="0"/>
              </a:xfrm>
              <a:prstGeom prst="line">
                <a:avLst/>
              </a:prstGeom>
              <a:ln w="571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776175" y="3664533"/>
                <a:ext cx="731929" cy="0"/>
              </a:xfrm>
              <a:prstGeom prst="line">
                <a:avLst/>
              </a:prstGeom>
              <a:ln w="57150">
                <a:solidFill>
                  <a:srgbClr val="E3EAED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4776175" y="3809669"/>
                <a:ext cx="365964" cy="0"/>
              </a:xfrm>
              <a:prstGeom prst="line">
                <a:avLst/>
              </a:prstGeom>
              <a:ln w="57150"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5860122" y="3629808"/>
                <a:ext cx="182982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5756455" y="3762745"/>
                <a:ext cx="286649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6228184" y="228767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サ</a:t>
            </a:r>
            <a:r>
              <a:rPr lang="ja-JP" altLang="en-US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ービス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を</a:t>
            </a:r>
            <a:r>
              <a:rPr lang="ja-JP" altLang="en-US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簡単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に</a:t>
            </a:r>
            <a:r>
              <a:rPr lang="ja-JP" altLang="en-US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利用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するため</a:t>
            </a:r>
            <a:r>
              <a:rPr lang="ja-JP" altLang="en-US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コマン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ド提供</a:t>
            </a:r>
            <a:endParaRPr lang="en-US" altLang="ja-JP" dirty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pic>
        <p:nvPicPr>
          <p:cNvPr id="6147" name="Picture 3" descr="C:\Users\SAMSUNG\Documents\Downloads\128-128-d051aae51fd27acce613d9cec396bed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12" y="3861048"/>
            <a:ext cx="975360" cy="975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AMSUNG\Documents\Downloads\128-128-6172aa8b63a1a057876c6ae448a1f79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9881"/>
            <a:ext cx="1161057" cy="11610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SAMSUNG\Documents\Downloads\256-256-92e740927b7cf260c4028b15dc908342-calenda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52" y="3989307"/>
            <a:ext cx="1348717" cy="1348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SAMSUNG\Documents\Downloads\128-128-b87200a0c07928471ed513f34d480468-accep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2" y="3989307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640982" y="5301208"/>
            <a:ext cx="25151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正規表現式で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特定の</a:t>
            </a:r>
            <a:r>
              <a:rPr lang="ja-JP" altLang="en-US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キーワード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把握</a:t>
            </a:r>
            <a:endParaRPr lang="en-US" altLang="ko-KR" dirty="0" smtClean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3111039" y="5331334"/>
            <a:ext cx="467446" cy="339206"/>
          </a:xfrm>
          <a:prstGeom prst="rightArrow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326079" y="5867980"/>
            <a:ext cx="251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日課登録や確認</a:t>
            </a:r>
            <a:endParaRPr lang="en-US" altLang="ko-KR" dirty="0" smtClean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5796136" y="5898106"/>
            <a:ext cx="467446" cy="339206"/>
          </a:xfrm>
          <a:prstGeom prst="rightArrow">
            <a:avLst/>
          </a:prstGeom>
          <a:solidFill>
            <a:srgbClr val="46C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4327499" y="2934007"/>
            <a:ext cx="1285595" cy="1404441"/>
            <a:chOff x="4327499" y="2934007"/>
            <a:chExt cx="1285595" cy="1404441"/>
          </a:xfrm>
        </p:grpSpPr>
        <p:pic>
          <p:nvPicPr>
            <p:cNvPr id="6149" name="Picture 5" descr="C:\Users\SAMSUNG\Documents\Downloads\128-128-bc9144cb139c5d5e576c5c5bee7be8a8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734" y="3363088"/>
              <a:ext cx="975360" cy="97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/>
            <p:cNvSpPr/>
            <p:nvPr/>
          </p:nvSpPr>
          <p:spPr>
            <a:xfrm>
              <a:off x="4327499" y="2934007"/>
              <a:ext cx="1285595" cy="327978"/>
            </a:xfrm>
            <a:prstGeom prst="rect">
              <a:avLst/>
            </a:prstGeom>
            <a:solidFill>
              <a:srgbClr val="686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KEYWORD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44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2" grpId="0"/>
      <p:bldP spid="54" grpId="0"/>
      <p:bldP spid="62" grpId="0"/>
      <p:bldP spid="63" grpId="0" animBg="1"/>
      <p:bldP spid="64" grpId="0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ardiseny.es/wordpress/http:/wp.ardiseny.es/wp-content/uploads/2015/03/programacion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{</a:t>
            </a:r>
            <a:r>
              <a:rPr lang="ja-JP" altLang="en-US" sz="2800" spc="3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使用技術</a:t>
            </a: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Daily Partner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3. </a:t>
            </a:r>
            <a:r>
              <a:rPr lang="ja-JP" altLang="en-US" sz="1400" dirty="0" smtClean="0">
                <a:latin typeface="+mn-ea"/>
              </a:rPr>
              <a:t>使用技術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+mn-ea"/>
              </a:rPr>
              <a:t>図式化</a:t>
            </a:r>
            <a:endParaRPr lang="ko-KR" altLang="en-US" sz="2400" dirty="0">
              <a:solidFill>
                <a:srgbClr val="0066CC"/>
              </a:solidFill>
              <a:latin typeface="+mn-ea"/>
            </a:endParaRPr>
          </a:p>
        </p:txBody>
      </p:sp>
      <p:pic>
        <p:nvPicPr>
          <p:cNvPr id="9" name="Picture 3" descr="C:\Users\SAMSUNG\Documents\카카오톡 받은 파일\KakaoTalk_20160620_0043242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12" y="1308820"/>
            <a:ext cx="778703" cy="7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SAMSUNG\Documents\카카오톡 받은 파일\KakaoTalk_20160620_00444108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91" y="1274887"/>
            <a:ext cx="820663" cy="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AMSUNG\Documents\카카오톡 받은 파일\KakaoTalk_20160620_00451616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8" y="1260026"/>
            <a:ext cx="872830" cy="8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SAMSUNG\Documents\카카오톡 받은 파일\KakaoTalk_20160620_00460883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14646"/>
            <a:ext cx="1889575" cy="9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SAMSUNG\Documents\카카오톡 받은 파일\KakaoTalk_20160620_00471685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83" y="3826323"/>
            <a:ext cx="1280373" cy="60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SAMSUNG\Documents\카카오톡 받은 파일\KakaoTalk_20160620_00503680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04" y="2211710"/>
            <a:ext cx="1857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SAMSUNG\Documents\카카오톡 받은 파일\KakaoTalk_20160620_00512095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58" y="4763322"/>
            <a:ext cx="2601992" cy="6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:\Users\SAMSUNG\Documents\카카오톡 받은 파일\KakaoTalk_20160620_00545666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46" y="2915544"/>
            <a:ext cx="1615852" cy="3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SAMSUNG\Documents\카카오톡 받은 파일\KakaoTalk_20160620_0056535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24" y="4870989"/>
            <a:ext cx="734364" cy="8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:\Users\Administrator\Desktop\goal\포폴 이미지\lamp-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4816" y="5184906"/>
            <a:ext cx="1907184" cy="831018"/>
          </a:xfrm>
          <a:prstGeom prst="rect">
            <a:avLst/>
          </a:prstGeom>
          <a:noFill/>
        </p:spPr>
      </p:pic>
      <p:pic>
        <p:nvPicPr>
          <p:cNvPr id="19" name="Picture 2" descr="C:\Users\Administrator\Desktop\unnam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1268760"/>
            <a:ext cx="920825" cy="885517"/>
          </a:xfrm>
          <a:prstGeom prst="rect">
            <a:avLst/>
          </a:prstGeom>
          <a:noFill/>
        </p:spPr>
      </p:pic>
      <p:pic>
        <p:nvPicPr>
          <p:cNvPr id="20" name="Picture 4" descr="C:\Users\Administrator\Desktop\unnamed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76171" y="1333190"/>
            <a:ext cx="792200" cy="761825"/>
          </a:xfrm>
          <a:prstGeom prst="rect">
            <a:avLst/>
          </a:prstGeom>
          <a:noFill/>
        </p:spPr>
      </p:pic>
      <p:pic>
        <p:nvPicPr>
          <p:cNvPr id="21" name="Picture 3" descr="C:\Users\Administrator\Desktop\Screenshot_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84224" y="2208007"/>
            <a:ext cx="985959" cy="785314"/>
          </a:xfrm>
          <a:prstGeom prst="rect">
            <a:avLst/>
          </a:prstGeom>
          <a:noFill/>
        </p:spPr>
      </p:pic>
      <p:pic>
        <p:nvPicPr>
          <p:cNvPr id="22" name="Picture 5" descr="C:\Users\Administrator\Desktop\Screenshot_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62960" y="2306179"/>
            <a:ext cx="1170561" cy="612325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960025" y="1052736"/>
            <a:ext cx="3712671" cy="2592288"/>
            <a:chOff x="971600" y="1052736"/>
            <a:chExt cx="3712671" cy="2592288"/>
          </a:xfrm>
        </p:grpSpPr>
        <p:sp>
          <p:nvSpPr>
            <p:cNvPr id="30" name="직사각형 29"/>
            <p:cNvSpPr/>
            <p:nvPr/>
          </p:nvSpPr>
          <p:spPr>
            <a:xfrm>
              <a:off x="976392" y="3200223"/>
              <a:ext cx="1440856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Front-end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71600" y="1052736"/>
              <a:ext cx="3712671" cy="2592288"/>
            </a:xfrm>
            <a:prstGeom prst="rect">
              <a:avLst/>
            </a:prstGeom>
            <a:noFill/>
            <a:ln>
              <a:solidFill>
                <a:srgbClr val="686B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900039" y="1052736"/>
            <a:ext cx="2620421" cy="2592288"/>
            <a:chOff x="5888464" y="1052736"/>
            <a:chExt cx="2620421" cy="2592288"/>
          </a:xfrm>
        </p:grpSpPr>
        <p:sp>
          <p:nvSpPr>
            <p:cNvPr id="31" name="직사각형 30"/>
            <p:cNvSpPr/>
            <p:nvPr/>
          </p:nvSpPr>
          <p:spPr>
            <a:xfrm>
              <a:off x="5898624" y="3200223"/>
              <a:ext cx="1287446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Plug-in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88464" y="1052736"/>
              <a:ext cx="2620421" cy="2592288"/>
            </a:xfrm>
            <a:prstGeom prst="rect">
              <a:avLst/>
            </a:prstGeom>
            <a:noFill/>
            <a:ln>
              <a:solidFill>
                <a:srgbClr val="686B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8704" y="4653136"/>
            <a:ext cx="3723992" cy="1655902"/>
            <a:chOff x="960279" y="4653136"/>
            <a:chExt cx="3723992" cy="1655902"/>
          </a:xfrm>
        </p:grpSpPr>
        <p:sp>
          <p:nvSpPr>
            <p:cNvPr id="32" name="직사각형 31"/>
            <p:cNvSpPr/>
            <p:nvPr/>
          </p:nvSpPr>
          <p:spPr>
            <a:xfrm>
              <a:off x="960279" y="5862505"/>
              <a:ext cx="1440856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Back-end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71600" y="4653136"/>
              <a:ext cx="3712671" cy="1655902"/>
            </a:xfrm>
            <a:prstGeom prst="rect">
              <a:avLst/>
            </a:prstGeom>
            <a:noFill/>
            <a:ln>
              <a:solidFill>
                <a:srgbClr val="686B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</p:grpSp>
      <p:sp>
        <p:nvSpPr>
          <p:cNvPr id="28" name="왼쪽/오른쪽 화살표 27"/>
          <p:cNvSpPr/>
          <p:nvPr/>
        </p:nvSpPr>
        <p:spPr bwMode="auto">
          <a:xfrm rot="5400000">
            <a:off x="2649436" y="3958787"/>
            <a:ext cx="1385126" cy="470486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27" name="왼쪽/오른쪽 화살표 26"/>
          <p:cNvSpPr/>
          <p:nvPr/>
        </p:nvSpPr>
        <p:spPr bwMode="auto">
          <a:xfrm>
            <a:off x="4761404" y="2020751"/>
            <a:ext cx="1078607" cy="373134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29" name="왼쪽/오른쪽 화살표 28"/>
          <p:cNvSpPr/>
          <p:nvPr/>
        </p:nvSpPr>
        <p:spPr bwMode="auto">
          <a:xfrm>
            <a:off x="4761404" y="5227281"/>
            <a:ext cx="1078607" cy="373134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900039" y="4653136"/>
            <a:ext cx="1808764" cy="1656184"/>
            <a:chOff x="6012160" y="4653136"/>
            <a:chExt cx="1808764" cy="1656184"/>
          </a:xfrm>
        </p:grpSpPr>
        <p:sp>
          <p:nvSpPr>
            <p:cNvPr id="33" name="직사각형 32"/>
            <p:cNvSpPr/>
            <p:nvPr/>
          </p:nvSpPr>
          <p:spPr>
            <a:xfrm>
              <a:off x="6012160" y="5864519"/>
              <a:ext cx="1287446" cy="444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APP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020787" y="4653136"/>
              <a:ext cx="1800137" cy="1655902"/>
            </a:xfrm>
            <a:prstGeom prst="rect">
              <a:avLst/>
            </a:prstGeom>
            <a:noFill/>
            <a:ln>
              <a:solidFill>
                <a:srgbClr val="686B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AMSUNG\Desktop\기획서및 회의록\발표ppt\#balance_3조_샘플 이미지\840711_20160823171012_889_0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323" y="0"/>
            <a:ext cx="9725835" cy="685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{</a:t>
            </a:r>
            <a:r>
              <a:rPr lang="ja-JP" altLang="en-US" sz="2800" spc="3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実演</a:t>
            </a: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Daily Partner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79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540" y="1574790"/>
            <a:ext cx="3572773" cy="2862322"/>
          </a:xfrm>
          <a:prstGeom prst="rect">
            <a:avLst/>
          </a:prstGeom>
          <a:noFill/>
          <a:ln>
            <a:solidFill>
              <a:srgbClr val="00C5CC"/>
            </a:solidFill>
          </a:ln>
        </p:spPr>
        <p:txBody>
          <a:bodyPr wrap="none" rtlCol="0">
            <a:spAutoFit/>
          </a:bodyPr>
          <a:lstStyle/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ja-JP" altLang="en-US" sz="2400" spc="3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プロジェクト概要</a:t>
            </a:r>
            <a:endParaRPr lang="en-US" altLang="ko-KR" sz="2400" spc="3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ja-JP" altLang="en-US" sz="2400" spc="3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サービス紹介</a:t>
            </a:r>
            <a:endParaRPr lang="en-US" altLang="ko-KR" sz="2400" spc="3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ja-JP" altLang="en-US" sz="2400" spc="3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使用技術</a:t>
            </a:r>
            <a:endParaRPr lang="en-US" altLang="ko-KR" sz="2400" spc="3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ja-JP" altLang="en-US" sz="2400" spc="3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実演</a:t>
            </a:r>
            <a:endParaRPr lang="en-US" altLang="ko-KR" sz="2400" spc="3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ja-JP" altLang="en-US" sz="2400" spc="3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期待効果</a:t>
            </a:r>
            <a:endParaRPr lang="en-US" altLang="ko-KR" sz="2400" spc="3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7" y="724634"/>
            <a:ext cx="204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rgbClr val="27282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CONTENTS/</a:t>
            </a:r>
            <a:endParaRPr lang="ko-KR" altLang="en-US" sz="2200" dirty="0">
              <a:solidFill>
                <a:srgbClr val="27282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21313948">
            <a:off x="6006869" y="1455038"/>
            <a:ext cx="2178026" cy="3101827"/>
            <a:chOff x="5807243" y="1454084"/>
            <a:chExt cx="2178026" cy="3101827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8" name="Picture 2" descr="C:\Users\SAMSUNG\Documents\Downloads\포토샵및텍스쳐\medialoot-ipad-pro-mockup-psd\iPad Pro Mockup\iPad Pro Mockup - Portrai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9" t="9738" r="14044" b="7778"/>
            <a:stretch/>
          </p:blipFill>
          <p:spPr bwMode="auto">
            <a:xfrm rot="692009">
              <a:off x="5807243" y="1454084"/>
              <a:ext cx="2178026" cy="310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8451">
              <a:off x="5931201" y="1644544"/>
              <a:ext cx="1959140" cy="261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44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AMSUNG\Desktop\기획서및 회의록\발표ppt\#balance_3조_샘플 이미지\office-581131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555" y="-501"/>
            <a:ext cx="9613067" cy="6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{</a:t>
            </a:r>
            <a:r>
              <a:rPr lang="ja-JP" altLang="en-US" sz="2800" spc="3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期待効果</a:t>
            </a: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Daily Partner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79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5. </a:t>
            </a:r>
            <a:r>
              <a:rPr lang="ja-JP" altLang="en-US" sz="1400" dirty="0" smtClean="0">
                <a:latin typeface="+mn-ea"/>
              </a:rPr>
              <a:t>期待効果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期待効果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094" y="836712"/>
            <a:ext cx="83184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統</a:t>
            </a:r>
            <a:r>
              <a:rPr lang="ja-JP" altLang="en-US" sz="24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合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ko-KR" altLang="en-US" sz="2400" dirty="0" smtClean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→  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情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報が分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散し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ないように、日付でまとめ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てい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るので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、</a:t>
            </a:r>
            <a:r>
              <a:rPr lang="en-US" altLang="ja-JP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　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　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　　効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率的な日課情報管理が可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能</a:t>
            </a:r>
            <a:endParaRPr lang="en-US" altLang="ja-JP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ja-JP" altLang="en-US" sz="24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共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有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ko-KR" altLang="en-US" sz="2400" dirty="0" smtClean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→  </a:t>
            </a:r>
            <a:r>
              <a:rPr lang="ja-JP" altLang="en-US" sz="2400" smtClean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グループ</a:t>
            </a:r>
            <a:r>
              <a:rPr lang="ja-JP" altLang="en-US" sz="240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の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日課管理が可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能</a:t>
            </a:r>
            <a:endParaRPr lang="en-US" altLang="ja-JP" sz="24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ja-JP" altLang="en-US" sz="24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視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覚化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ko-KR" altLang="en-US" sz="2400" dirty="0" smtClean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→  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直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感的に日課把握可能</a:t>
            </a:r>
            <a:endParaRPr lang="ja-JP" altLang="en-US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ja-JP" altLang="en-US" sz="24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保存と分析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ko-KR" altLang="en-US" sz="2400" dirty="0" smtClean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→</a:t>
            </a:r>
            <a:r>
              <a:rPr lang="ko-KR" altLang="en-US" sz="2400" dirty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 </a:t>
            </a:r>
            <a:r>
              <a:rPr lang="ko-KR" altLang="en-US" sz="2400" dirty="0" smtClean="0">
                <a:solidFill>
                  <a:srgbClr val="27282C"/>
                </a:solidFill>
                <a:latin typeface="Roboto" panose="02000000000000000000" pitchFamily="2" charset="0"/>
                <a:ea typeface="나눔명조" panose="02020603020101020101" pitchFamily="18" charset="-127"/>
                <a:cs typeface="Roboto" panose="02000000000000000000" pitchFamily="2" charset="0"/>
              </a:rPr>
              <a:t> 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情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報の保存、分析された資料を提供しているので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、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　　効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率的な業務進行誘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導が可能</a:t>
            </a:r>
            <a:endParaRPr lang="en-US" altLang="ko-KR" sz="2400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23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348880"/>
            <a:ext cx="33483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spc="300" dirty="0" smtClean="0">
                <a:solidFill>
                  <a:srgbClr val="27282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</a:t>
            </a:r>
            <a:br>
              <a:rPr lang="en-US" altLang="ko-KR" sz="6600" spc="300" dirty="0" smtClean="0">
                <a:solidFill>
                  <a:srgbClr val="27282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800" spc="600" dirty="0" smtClean="0">
                <a:solidFill>
                  <a:srgbClr val="27282C"/>
                </a:solidFill>
                <a:latin typeface="+mn-ea"/>
              </a:rPr>
              <a:t>{Q &amp; A}</a:t>
            </a: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rgbClr val="27282C"/>
                </a:solidFill>
                <a:latin typeface="+mn-ea"/>
              </a:rPr>
              <a:t>Daily Partner</a:t>
            </a:r>
            <a:endParaRPr lang="ko-KR" altLang="en-US" dirty="0">
              <a:solidFill>
                <a:srgbClr val="27282C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2536" y="2924944"/>
            <a:ext cx="3681870" cy="0"/>
          </a:xfrm>
          <a:prstGeom prst="line">
            <a:avLst/>
          </a:prstGeom>
          <a:ln w="28575">
            <a:solidFill>
              <a:srgbClr val="27282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796136" y="2924944"/>
            <a:ext cx="3681870" cy="0"/>
          </a:xfrm>
          <a:prstGeom prst="line">
            <a:avLst/>
          </a:prstGeom>
          <a:ln w="28575">
            <a:solidFill>
              <a:srgbClr val="27282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18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348880"/>
            <a:ext cx="33483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spc="300" dirty="0" smtClean="0">
                <a:solidFill>
                  <a:srgbClr val="27282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</a:t>
            </a:r>
            <a:br>
              <a:rPr lang="en-US" altLang="ko-KR" sz="6600" spc="300" dirty="0" smtClean="0">
                <a:solidFill>
                  <a:srgbClr val="27282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800" spc="600" dirty="0" smtClean="0">
                <a:solidFill>
                  <a:srgbClr val="27282C"/>
                </a:solidFill>
                <a:latin typeface="+mn-ea"/>
              </a:rPr>
              <a:t>{</a:t>
            </a:r>
            <a:r>
              <a:rPr lang="en-US" altLang="ko-KR" sz="2400" dirty="0">
                <a:solidFill>
                  <a:srgbClr val="27282C"/>
                </a:solidFill>
                <a:latin typeface="+mn-ea"/>
              </a:rPr>
              <a:t>Daily </a:t>
            </a:r>
            <a:r>
              <a:rPr lang="en-US" altLang="ko-KR" sz="2400" dirty="0" smtClean="0">
                <a:solidFill>
                  <a:srgbClr val="27282C"/>
                </a:solidFill>
                <a:latin typeface="+mn-ea"/>
              </a:rPr>
              <a:t>Partner </a:t>
            </a:r>
            <a:r>
              <a:rPr lang="en-US" altLang="ko-KR" sz="2800" spc="600" dirty="0" smtClean="0">
                <a:solidFill>
                  <a:srgbClr val="27282C"/>
                </a:solidFill>
                <a:latin typeface="+mn-ea"/>
              </a:rPr>
              <a:t>}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-252536" y="2924944"/>
            <a:ext cx="3681870" cy="0"/>
          </a:xfrm>
          <a:prstGeom prst="line">
            <a:avLst/>
          </a:prstGeom>
          <a:ln w="28575">
            <a:solidFill>
              <a:srgbClr val="27282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796136" y="2924944"/>
            <a:ext cx="3681870" cy="0"/>
          </a:xfrm>
          <a:prstGeom prst="line">
            <a:avLst/>
          </a:prstGeom>
          <a:ln w="28575">
            <a:solidFill>
              <a:srgbClr val="27282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AMSUNG\Desktop\기획서및 회의록\발표ppt\#balance_3조_샘플 이미지\keyboard-49839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1" r="-1"/>
          <a:stretch/>
        </p:blipFill>
        <p:spPr bwMode="auto">
          <a:xfrm>
            <a:off x="5029200" y="-16478"/>
            <a:ext cx="4127275" cy="68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AMSUNG\Desktop\기획서및 회의록\발표ppt\#balance_3조_샘플 이미지\keyboard-49839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8"/>
          <a:stretch/>
        </p:blipFill>
        <p:spPr bwMode="auto">
          <a:xfrm rot="462186">
            <a:off x="-2012975" y="-324497"/>
            <a:ext cx="8784977" cy="751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43808" y="2348880"/>
            <a:ext cx="367240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  <a:latin typeface="+mj-ea"/>
                <a:ea typeface="+mj-ea"/>
              </a:rPr>
              <a:t>{</a:t>
            </a:r>
            <a:r>
              <a:rPr lang="ja-JP" altLang="en-US" sz="2400" spc="300" dirty="0">
                <a:solidFill>
                  <a:schemeClr val="bg1"/>
                </a:solidFill>
                <a:latin typeface="+mj-ea"/>
              </a:rPr>
              <a:t>プロジェクト概要</a:t>
            </a:r>
            <a:r>
              <a:rPr lang="en-US" altLang="ko-KR" sz="2800" spc="300" dirty="0" smtClean="0">
                <a:solidFill>
                  <a:schemeClr val="bg1"/>
                </a:solidFill>
                <a:latin typeface="+mj-ea"/>
                <a:ea typeface="+mj-ea"/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Daily Partner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9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 rot="1052394">
            <a:off x="6450961" y="1232531"/>
            <a:ext cx="223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忙しい日常</a:t>
            </a:r>
            <a:endParaRPr lang="ko-KR" altLang="en-US" sz="2800" dirty="0">
              <a:latin typeface="02UtsukushiMincho" panose="02000600000000000000" pitchFamily="2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 rot="1052394">
            <a:off x="6439376" y="1224214"/>
            <a:ext cx="223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情報の洪水</a:t>
            </a:r>
            <a:endParaRPr lang="ko-KR" altLang="en-US" sz="2800" dirty="0">
              <a:latin typeface="02UtsukushiMincho" panose="02000600000000000000" pitchFamily="2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 rot="21254173">
            <a:off x="465089" y="1204749"/>
            <a:ext cx="1663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迅速</a:t>
            </a:r>
            <a:r>
              <a:rPr lang="ja-JP" altLang="en-US" sz="28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な</a:t>
            </a:r>
            <a:r>
              <a:rPr lang="en-US" altLang="ja-JP" sz="28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8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ja-JP" altLang="en-US" sz="28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事</a:t>
            </a:r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務処</a:t>
            </a:r>
            <a:r>
              <a:rPr lang="ja-JP" altLang="en-US" sz="28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理要</a:t>
            </a:r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求</a:t>
            </a:r>
            <a:endParaRPr lang="ko-KR" altLang="en-US" sz="2800" dirty="0">
              <a:latin typeface="02UtsukushiMincho" panose="02000600000000000000" pitchFamily="2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 rot="20742222">
            <a:off x="447225" y="1585106"/>
            <a:ext cx="193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時間活用</a:t>
            </a:r>
            <a:endParaRPr lang="ko-KR" altLang="en-US" sz="2800" dirty="0">
              <a:latin typeface="02UtsukushiMincho" panose="02000600000000000000" pitchFamily="2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404664"/>
            <a:ext cx="178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1. </a:t>
            </a:r>
            <a:r>
              <a:rPr lang="ja-JP" altLang="en-US" sz="1200" dirty="0" smtClean="0">
                <a:latin typeface="+mn-ea"/>
              </a:rPr>
              <a:t>プロジェクト概要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+mn-ea"/>
              </a:rPr>
              <a:t>日課管理</a:t>
            </a:r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の</a:t>
            </a:r>
            <a:r>
              <a:rPr lang="ko-KR" altLang="en-US" sz="2400" dirty="0" smtClean="0">
                <a:solidFill>
                  <a:srgbClr val="0066CC"/>
                </a:solidFill>
                <a:latin typeface="+mn-ea"/>
              </a:rPr>
              <a:t>重要性</a:t>
            </a:r>
            <a:endParaRPr lang="ko-KR" altLang="en-US" sz="2400" dirty="0">
              <a:solidFill>
                <a:srgbClr val="0066CC"/>
              </a:solidFill>
              <a:latin typeface="+mn-ea"/>
            </a:endParaRPr>
          </a:p>
        </p:txBody>
      </p:sp>
      <p:pic>
        <p:nvPicPr>
          <p:cNvPr id="1026" name="Picture 2" descr="C:\Users\SAMSUNG\Desktop\기획서및 회의록\발표ppt\#balance_3조_샘플 이미지\정보의 홍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18" y="1700808"/>
            <a:ext cx="5364163" cy="43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23592" y="6191592"/>
            <a:ext cx="64807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参考：</a:t>
            </a:r>
            <a:r>
              <a:rPr lang="ja-JP" altLang="en-US" sz="1400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「</a:t>
            </a:r>
            <a:r>
              <a:rPr lang="ja-JP" altLang="en-US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時間管理と重要度の基盤の分類作業</a:t>
            </a:r>
            <a:r>
              <a:rPr lang="ja-JP" altLang="ko-KR" sz="1400" b="1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スケジュールリング</a:t>
            </a:r>
            <a:r>
              <a:rPr lang="ja-JP" altLang="en-US" sz="1400" b="1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」という論</a:t>
            </a:r>
            <a:r>
              <a:rPr lang="ja-JP" altLang="en-US" sz="1400" b="1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文</a:t>
            </a:r>
            <a:endParaRPr lang="en-US" altLang="ja-JP" sz="1400" b="1" dirty="0" smtClean="0"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algn="r"/>
            <a:r>
              <a:rPr lang="en-US" altLang="ko-KR" sz="105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Journal</a:t>
            </a:r>
            <a:r>
              <a:rPr lang="ko-KR" altLang="en-US" sz="1050" dirty="0">
                <a:latin typeface="02UtsukushiMincho" panose="02000600000000000000" pitchFamily="2" charset="-128"/>
              </a:rPr>
              <a:t> </a:t>
            </a:r>
            <a:r>
              <a:rPr lang="en-US" altLang="ko-KR" sz="105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of The  institute of </a:t>
            </a:r>
            <a:r>
              <a:rPr lang="en-US" altLang="ko-KR" sz="105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Electronics </a:t>
            </a:r>
            <a:r>
              <a:rPr lang="en-US" altLang="ko-KR" sz="105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Engineers of Korea Vol.50. No.3. March </a:t>
            </a:r>
            <a:r>
              <a:rPr lang="en-US" altLang="ko-KR" sz="105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2013 </a:t>
            </a:r>
            <a:r>
              <a:rPr lang="ja-JP" altLang="en-US" sz="105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中</a:t>
            </a:r>
            <a:endParaRPr lang="ko-KR" altLang="en-US" sz="1050" dirty="0">
              <a:latin typeface="02UtsukushiMincho" panose="02000600000000000000" pitchFamily="2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3955" y="911484"/>
            <a:ext cx="38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処理するべき事務</a:t>
            </a:r>
            <a:endParaRPr lang="ko-KR" altLang="en-US" sz="2800" dirty="0">
              <a:latin typeface="02UtsukushiMincho" panose="02000600000000000000" pitchFamily="2" charset="-128"/>
            </a:endParaRPr>
          </a:p>
        </p:txBody>
      </p:sp>
      <p:pic>
        <p:nvPicPr>
          <p:cNvPr id="1031" name="Picture 7" descr="http://www.muni-times.com/news/photo/201606/4102_1373_41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43" y="911484"/>
            <a:ext cx="9210755" cy="525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5" t="692" r="1035"/>
          <a:stretch/>
        </p:blipFill>
        <p:spPr bwMode="auto">
          <a:xfrm>
            <a:off x="467544" y="2014966"/>
            <a:ext cx="2239341" cy="31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17" y="869859"/>
            <a:ext cx="4516659" cy="52831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252536" y="2708920"/>
            <a:ext cx="9396536" cy="1368153"/>
          </a:xfrm>
          <a:prstGeom prst="rect">
            <a:avLst/>
          </a:prstGeom>
          <a:solidFill>
            <a:srgbClr val="27282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02UtsukushiMincho" panose="02000600000000000000" pitchFamily="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3019599"/>
            <a:ext cx="8784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効果的な日課管</a:t>
            </a:r>
            <a:r>
              <a:rPr lang="ja-JP" altLang="en-US" sz="36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理</a:t>
            </a:r>
            <a:r>
              <a:rPr lang="ko-KR" altLang="en-US" sz="36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ja-JP" altLang="en-US" sz="44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⇒</a:t>
            </a:r>
            <a:r>
              <a:rPr lang="ja-JP" altLang="en-US" sz="36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情</a:t>
            </a:r>
            <a:r>
              <a:rPr lang="ja-JP" altLang="en-US" sz="3600" dirty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報の洪水の解決</a:t>
            </a:r>
            <a:endParaRPr lang="en-US" altLang="ja-JP" sz="3600" dirty="0">
              <a:solidFill>
                <a:schemeClr val="bg1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159646" y="2705002"/>
            <a:ext cx="9396536" cy="1368153"/>
            <a:chOff x="-273314" y="-510640"/>
            <a:chExt cx="9396536" cy="1368153"/>
          </a:xfrm>
        </p:grpSpPr>
        <p:sp>
          <p:nvSpPr>
            <p:cNvPr id="23" name="직사각형 22"/>
            <p:cNvSpPr/>
            <p:nvPr/>
          </p:nvSpPr>
          <p:spPr>
            <a:xfrm>
              <a:off x="-273314" y="-510640"/>
              <a:ext cx="9396536" cy="1368153"/>
            </a:xfrm>
            <a:prstGeom prst="rect">
              <a:avLst/>
            </a:prstGeom>
            <a:solidFill>
              <a:srgbClr val="27282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844" y="-333419"/>
              <a:ext cx="87849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情報の洪水：情報の量が多くなったことで社会生活</a:t>
              </a:r>
              <a:r>
                <a:rPr lang="ja-JP" altLang="en-US" sz="28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を</a:t>
              </a:r>
              <a:r>
                <a:rPr lang="en-US" altLang="ja-JP" sz="28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/>
              </a:r>
              <a:br>
                <a:rPr lang="en-US" altLang="ja-JP" sz="28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</a:br>
              <a:r>
                <a:rPr lang="ja-JP" altLang="en-US" sz="28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　　　　　　す</a:t>
              </a:r>
              <a:r>
                <a:rPr lang="ja-JP" altLang="en-US" sz="28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る時に不安定になる現状</a:t>
              </a:r>
              <a:endParaRPr lang="en-US" altLang="ja-JP" sz="2800" dirty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72031" y="2371607"/>
            <a:ext cx="7272808" cy="1728192"/>
            <a:chOff x="1043608" y="1700808"/>
            <a:chExt cx="7272808" cy="1728192"/>
          </a:xfrm>
        </p:grpSpPr>
        <p:sp>
          <p:nvSpPr>
            <p:cNvPr id="26" name="직사각형 25"/>
            <p:cNvSpPr/>
            <p:nvPr/>
          </p:nvSpPr>
          <p:spPr>
            <a:xfrm>
              <a:off x="1043608" y="1700808"/>
              <a:ext cx="7272808" cy="172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15185" y="1988840"/>
              <a:ext cx="712879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3200" dirty="0" smtClean="0"/>
                <a:t>“</a:t>
              </a:r>
              <a:r>
                <a:rPr lang="ja-JP" altLang="ko-KR" sz="3200" dirty="0" smtClean="0"/>
                <a:t>上</a:t>
              </a:r>
              <a:r>
                <a:rPr lang="ja-JP" altLang="ko-KR" sz="3200" dirty="0"/>
                <a:t>司が部下の時間を考えない</a:t>
              </a:r>
              <a:r>
                <a:rPr lang="ja-JP" altLang="ko-KR" sz="3200" dirty="0" smtClean="0"/>
                <a:t>で</a:t>
              </a:r>
              <a:r>
                <a:rPr lang="en-US" altLang="ja-JP" sz="3200" dirty="0" smtClean="0"/>
                <a:t/>
              </a:r>
              <a:br>
                <a:rPr lang="en-US" altLang="ja-JP" sz="3200" dirty="0" smtClean="0"/>
              </a:br>
              <a:r>
                <a:rPr lang="ja-JP" altLang="ko-KR" sz="3200" dirty="0" smtClean="0"/>
                <a:t>業</a:t>
              </a:r>
              <a:r>
                <a:rPr lang="ja-JP" altLang="ko-KR" sz="3200" dirty="0"/>
                <a:t>務を与えるから問題になってい</a:t>
              </a:r>
              <a:r>
                <a:rPr lang="ja-JP" altLang="ko-KR" sz="3200" dirty="0" smtClean="0"/>
                <a:t>る</a:t>
              </a:r>
              <a:r>
                <a:rPr lang="ja-JP" altLang="en-US" sz="3200" dirty="0" smtClean="0"/>
                <a:t>”</a:t>
              </a:r>
              <a:endParaRPr lang="ko-KR" altLang="en-US" sz="32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989744" y="2023761"/>
            <a:ext cx="5830728" cy="3133431"/>
            <a:chOff x="3347864" y="1879745"/>
            <a:chExt cx="5562401" cy="3133431"/>
          </a:xfrm>
        </p:grpSpPr>
        <p:sp>
          <p:nvSpPr>
            <p:cNvPr id="12" name="직사각형 11"/>
            <p:cNvSpPr/>
            <p:nvPr/>
          </p:nvSpPr>
          <p:spPr>
            <a:xfrm>
              <a:off x="3347864" y="1879745"/>
              <a:ext cx="5562401" cy="3133431"/>
            </a:xfrm>
            <a:prstGeom prst="rect">
              <a:avLst/>
            </a:prstGeom>
            <a:solidFill>
              <a:srgbClr val="27282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52115" y="2344556"/>
              <a:ext cx="5219731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「</a:t>
              </a:r>
              <a:r>
                <a:rPr lang="en-US" altLang="ja-JP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…</a:t>
              </a:r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情</a:t>
              </a:r>
              <a:r>
                <a:rPr lang="ja-JP" altLang="en-US" sz="24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報革命の世代となる今は単純</a:t>
              </a:r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な情</a:t>
              </a:r>
              <a:r>
                <a:rPr lang="ja-JP" altLang="en-US" sz="24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報の提供や収集だけでなく</a:t>
              </a:r>
              <a:r>
                <a:rPr lang="ja-JP" altLang="en-US" sz="2400" spc="-15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、</a:t>
              </a:r>
              <a:r>
                <a:rPr lang="ja-JP" altLang="en-US" sz="24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これらを多様な方法で再結合し</a:t>
              </a:r>
              <a:r>
                <a:rPr lang="ja-JP" altLang="en-US" sz="2400" spc="-15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、</a:t>
              </a:r>
              <a:r>
                <a:rPr lang="ja-JP" altLang="en-US" sz="24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付加価値化</a:t>
              </a:r>
              <a:r>
                <a:rPr lang="ja-JP" altLang="en-US" sz="2400" spc="-15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す</a:t>
              </a:r>
              <a:r>
                <a:rPr lang="ja-JP" altLang="en-US" sz="2400" spc="-15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る</a:t>
              </a:r>
              <a:r>
                <a:rPr lang="ja-JP" altLang="en-US" sz="2400" spc="-15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こと</a:t>
              </a:r>
              <a:r>
                <a:rPr lang="ja-JP" altLang="en-US" sz="2400" spc="-15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が</a:t>
              </a:r>
              <a:r>
                <a:rPr lang="ja-JP" altLang="en-US" sz="2400" spc="-15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だんだん</a:t>
              </a:r>
              <a:r>
                <a:rPr lang="ja-JP" altLang="en-US" sz="240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大事</a:t>
              </a:r>
              <a:r>
                <a:rPr lang="ja-JP" altLang="en-US" sz="2400" spc="-150" dirty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になってい</a:t>
              </a:r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る」</a:t>
              </a:r>
              <a:endParaRPr lang="en-US" altLang="ja-JP" sz="2400" dirty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  <a:p>
              <a:endParaRPr lang="en-US" altLang="ja-JP" sz="2400" dirty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  <a:p>
              <a:pPr algn="r"/>
              <a:r>
                <a:rPr lang="en-US" altLang="ko-KR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- </a:t>
              </a:r>
              <a:r>
                <a:rPr lang="ja-JP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未来学者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2UtsukushiMincho" panose="02000600000000000000" pitchFamily="2" charset="-128"/>
                  <a:ea typeface="나눔바른고딕" panose="020B0603020101020101" pitchFamily="50" charset="-127"/>
                </a:rPr>
                <a:t> </a:t>
              </a:r>
              <a:r>
                <a:rPr lang="ja-JP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アルビン・トフラ</a:t>
              </a:r>
              <a:r>
                <a:rPr lang="ja-JP" alt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ー</a:t>
              </a:r>
              <a:endPara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2UtsukushiMincho" panose="02000600000000000000" pitchFamily="2" charset="-128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4" grpId="1"/>
      <p:bldP spid="20" grpId="0"/>
      <p:bldP spid="20" grpId="1"/>
      <p:bldP spid="22" grpId="0"/>
      <p:bldP spid="22" grpId="1"/>
      <p:bldP spid="5" grpId="0"/>
      <p:bldP spid="5" grpId="1"/>
      <p:bldP spid="7" grpId="0"/>
      <p:bldP spid="7" grpId="1"/>
      <p:bldP spid="9" grpId="0" animBg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1. </a:t>
            </a:r>
            <a:r>
              <a:rPr lang="ja-JP" altLang="en-US" sz="1200" dirty="0" smtClean="0">
                <a:latin typeface="+mn-ea"/>
              </a:rPr>
              <a:t>プロジェクト概要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プロジェクト進行基本方向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1280949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毎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日の生活で発生するデータの中で参考になるも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のを </a:t>
            </a: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r>
              <a:rPr lang="en-US" altLang="ja-JP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ja-JP" altLang="en-US" sz="24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統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合・管理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でき</a:t>
            </a: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る</a:t>
            </a:r>
            <a:r>
              <a:rPr lang="en-US" altLang="ja-JP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 日</a:t>
            </a:r>
            <a:r>
              <a:rPr lang="ja-JP" altLang="en-US" sz="2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課を</a:t>
            </a:r>
            <a:r>
              <a:rPr lang="ja-JP" altLang="en-US" sz="2400" b="1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一目で把握</a:t>
            </a:r>
            <a:r>
              <a:rPr lang="ja-JP" altLang="en-US" sz="2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できる</a:t>
            </a:r>
            <a: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メ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ンバー同士で業務日課を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共有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できる</a:t>
            </a:r>
            <a: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</a:t>
            </a:r>
            <a:r>
              <a:rPr lang="ja-JP" altLang="en-US" sz="24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保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管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したデータを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分析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して</a:t>
            </a:r>
            <a:r>
              <a:rPr lang="ja-JP" altLang="en-US" sz="2400" b="1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有用な情報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を提供できる</a:t>
            </a:r>
            <a:endParaRPr lang="ko-KR" altLang="en-US" sz="2400" dirty="0">
              <a:solidFill>
                <a:srgbClr val="27282C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6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 rot="21214814">
            <a:off x="1816156" y="1265015"/>
            <a:ext cx="4549004" cy="4196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2UtsukushiMincho" panose="02000600000000000000" pitchFamily="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アンケート</a:t>
            </a:r>
            <a:r>
              <a:rPr lang="ko-KR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나눔명조" panose="02020603020101020101" pitchFamily="18" charset="-127"/>
              </a:rPr>
              <a:t> 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1. </a:t>
            </a:r>
            <a:r>
              <a:rPr lang="ja-JP" altLang="en-US" sz="1200" dirty="0" smtClean="0">
                <a:latin typeface="+mn-ea"/>
              </a:rPr>
              <a:t>プロジェクト概要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744" y="1196752"/>
            <a:ext cx="4865124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2UtsukushiMincho" panose="02000600000000000000" pitchFamily="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5815" y="1475371"/>
            <a:ext cx="374441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&lt;</a:t>
            </a:r>
            <a:r>
              <a:rPr lang="ja-JP" altLang="en-US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アンケート対応</a:t>
            </a:r>
            <a: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&gt;</a:t>
            </a:r>
            <a:b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000" b="1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自動登録機能提供</a:t>
            </a:r>
            <a:endParaRPr lang="en-US" altLang="ko-KR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ブリーフィング機能提</a:t>
            </a:r>
            <a:r>
              <a:rPr lang="ja-JP" altLang="en-US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供</a:t>
            </a:r>
            <a:endParaRPr lang="en-US" altLang="ko-KR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日課の流れに合うサービス提</a:t>
            </a:r>
            <a:r>
              <a:rPr lang="ja-JP" altLang="en-US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供</a:t>
            </a:r>
            <a:endParaRPr lang="en-US" altLang="ko-KR" dirty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 rot="21244594">
            <a:off x="2034696" y="1827621"/>
            <a:ext cx="41857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&lt;</a:t>
            </a:r>
            <a:r>
              <a:rPr lang="ja-JP" altLang="en-US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アンケート結果</a:t>
            </a:r>
            <a: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&gt;</a:t>
            </a:r>
            <a:br>
              <a:rPr lang="en-US" altLang="ko-KR" sz="2000" b="1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000" b="1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ja-JP" altLang="en-US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日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課の登録が煩</a:t>
            </a:r>
            <a:r>
              <a:rPr lang="en-US" altLang="ja-JP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(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わずら</a:t>
            </a:r>
            <a:r>
              <a:rPr lang="en-US" altLang="ja-JP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)</a:t>
            </a: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わしい</a:t>
            </a:r>
            <a:endParaRPr lang="en-US" altLang="ko-KR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ja-JP" altLang="en-US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すべきごとを教えてほしい</a:t>
            </a:r>
            <a:endParaRPr lang="ko-KR" altLang="en-US" dirty="0">
              <a:solidFill>
                <a:srgbClr val="27282C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43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 animBg="1"/>
      <p:bldP spid="11" grpId="0" uiExpand="1" build="p"/>
      <p:bldP spid="2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1. </a:t>
            </a:r>
            <a:r>
              <a:rPr lang="ja-JP" altLang="en-US" sz="1200" dirty="0" smtClean="0">
                <a:latin typeface="+mn-ea"/>
              </a:rPr>
              <a:t>プロジェクト概要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改善点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280949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一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括で日課に関する情報が確認できること</a:t>
            </a:r>
            <a:r>
              <a:rPr lang="en-US" altLang="ja-JP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ja-JP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 全</a:t>
            </a:r>
            <a:r>
              <a:rPr lang="ja-JP" altLang="en-US" sz="2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てのサービス</a:t>
            </a:r>
            <a:r>
              <a:rPr lang="ja-JP" altLang="en-US" sz="2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が日付に</a:t>
            </a:r>
            <a:r>
              <a:rPr lang="ja-JP" altLang="en-US" sz="2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連動されること</a:t>
            </a:r>
            <a: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日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課に関するブリーフィングを提供すること</a:t>
            </a:r>
            <a: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</a:br>
            <a:endParaRPr lang="en-US" altLang="ko-KR" sz="2400" dirty="0" smtClean="0">
              <a:solidFill>
                <a:srgbClr val="27282C"/>
              </a:solidFill>
              <a:latin typeface="02UtsukushiMincho" panose="02000600000000000000" pitchFamily="2" charset="-128"/>
              <a:ea typeface="02UtsukushiMincho" panose="020006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 日</a:t>
            </a:r>
            <a:r>
              <a:rPr lang="ja-JP" altLang="en-US" sz="2400" dirty="0">
                <a:solidFill>
                  <a:srgbClr val="27282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課を自動的に登録する機能を提供すること</a:t>
            </a:r>
            <a:endParaRPr lang="ko-KR" altLang="en-US" sz="2400" dirty="0">
              <a:solidFill>
                <a:srgbClr val="27282C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3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MSUNG\Desktop\기획서및 회의록\발표ppt\#balance_3조_샘플 이미지\201509211644718_DLVSICA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7384"/>
            <a:ext cx="10171591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7824" y="2248308"/>
            <a:ext cx="3312367" cy="2404828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{</a:t>
            </a:r>
            <a:r>
              <a:rPr lang="ja-JP" altLang="en-US" sz="2800" spc="300" dirty="0" smtClean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サービス紹介</a:t>
            </a:r>
            <a:r>
              <a:rPr lang="en-US" altLang="ko-KR" sz="2800" spc="300" dirty="0" smtClean="0">
                <a:solidFill>
                  <a:schemeClr val="bg1"/>
                </a:solidFill>
                <a:latin typeface="+mn-ea"/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Daily Partner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99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ja-JP" altLang="en-US" sz="1400" dirty="0" smtClean="0">
                <a:latin typeface="+mn-ea"/>
              </a:rPr>
              <a:t>サービス紹介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88744" y="3166514"/>
            <a:ext cx="2034634" cy="1696266"/>
            <a:chOff x="2701281" y="1439997"/>
            <a:chExt cx="2385766" cy="1989004"/>
          </a:xfrm>
        </p:grpSpPr>
        <p:sp>
          <p:nvSpPr>
            <p:cNvPr id="19" name="타원 18"/>
            <p:cNvSpPr/>
            <p:nvPr/>
          </p:nvSpPr>
          <p:spPr>
            <a:xfrm>
              <a:off x="2917533" y="1439997"/>
              <a:ext cx="1989004" cy="1989004"/>
            </a:xfrm>
            <a:prstGeom prst="teardrop">
              <a:avLst/>
            </a:prstGeom>
            <a:solidFill>
              <a:srgbClr val="00C5C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01281" y="1712145"/>
              <a:ext cx="2385766" cy="1370203"/>
            </a:xfrm>
            <a:prstGeom prst="teardrop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32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視覚化</a:t>
              </a:r>
              <a:endParaRPr lang="ko-KR" altLang="en-US" sz="3200" dirty="0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93920" y="1398240"/>
            <a:ext cx="1696267" cy="1696266"/>
            <a:chOff x="2917532" y="1439998"/>
            <a:chExt cx="1989005" cy="1989005"/>
          </a:xfrm>
        </p:grpSpPr>
        <p:sp>
          <p:nvSpPr>
            <p:cNvPr id="25" name="타원 24"/>
            <p:cNvSpPr/>
            <p:nvPr/>
          </p:nvSpPr>
          <p:spPr>
            <a:xfrm rot="10800000">
              <a:off x="2917533" y="1439998"/>
              <a:ext cx="1989004" cy="1989005"/>
            </a:xfrm>
            <a:prstGeom prst="teardrop">
              <a:avLst/>
            </a:prstGeom>
            <a:solidFill>
              <a:srgbClr val="E0E8E8">
                <a:alpha val="70000"/>
              </a:srgbClr>
            </a:solidFill>
            <a:ln w="12700">
              <a:solidFill>
                <a:srgbClr val="E0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17532" y="1821911"/>
              <a:ext cx="1989005" cy="1370204"/>
            </a:xfrm>
            <a:prstGeom prst="teardrop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共</a:t>
              </a:r>
              <a:r>
                <a:rPr lang="ja-JP" altLang="en-US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有</a:t>
              </a:r>
              <a:endParaRPr lang="ja-JP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21454" y="1398240"/>
            <a:ext cx="1711506" cy="1696266"/>
            <a:chOff x="2917533" y="1439996"/>
            <a:chExt cx="2006874" cy="1989003"/>
          </a:xfrm>
        </p:grpSpPr>
        <p:sp>
          <p:nvSpPr>
            <p:cNvPr id="3" name="눈물 방울 2"/>
            <p:cNvSpPr/>
            <p:nvPr/>
          </p:nvSpPr>
          <p:spPr>
            <a:xfrm rot="5400000">
              <a:off x="2917533" y="1439996"/>
              <a:ext cx="1989003" cy="1989004"/>
            </a:xfrm>
            <a:prstGeom prst="teardrop">
              <a:avLst>
                <a:gd name="adj" fmla="val 100306"/>
              </a:avLst>
            </a:prstGeom>
            <a:solidFill>
              <a:srgbClr val="577C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5402" y="1953099"/>
              <a:ext cx="1989005" cy="97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32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統合</a:t>
              </a:r>
              <a:endParaRPr lang="ko-KR" altLang="en-US" sz="3200" dirty="0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632960" y="2998233"/>
            <a:ext cx="1696266" cy="2077403"/>
            <a:chOff x="3851920" y="4329364"/>
            <a:chExt cx="1989005" cy="2435916"/>
          </a:xfrm>
        </p:grpSpPr>
        <p:grpSp>
          <p:nvGrpSpPr>
            <p:cNvPr id="21" name="그룹 20"/>
            <p:cNvGrpSpPr/>
            <p:nvPr/>
          </p:nvGrpSpPr>
          <p:grpSpPr>
            <a:xfrm>
              <a:off x="3851920" y="4329364"/>
              <a:ext cx="1989005" cy="2435916"/>
              <a:chOff x="2917532" y="1260241"/>
              <a:chExt cx="1989005" cy="2435916"/>
            </a:xfrm>
          </p:grpSpPr>
          <p:sp>
            <p:nvSpPr>
              <p:cNvPr id="22" name="타원 21"/>
              <p:cNvSpPr/>
              <p:nvPr/>
            </p:nvSpPr>
            <p:spPr>
              <a:xfrm rot="16200000">
                <a:off x="2917533" y="1439997"/>
                <a:ext cx="1989004" cy="1989004"/>
              </a:xfrm>
              <a:prstGeom prst="teardrop">
                <a:avLst/>
              </a:prstGeom>
              <a:solidFill>
                <a:srgbClr val="27282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2UtsukushiMincho" panose="02000600000000000000" pitchFamily="2" charset="-128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17532" y="1260241"/>
                <a:ext cx="1989005" cy="2435916"/>
              </a:xfrm>
              <a:prstGeom prst="teardrop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ja-JP" altLang="en-US" sz="3000" dirty="0" smtClean="0">
                    <a:solidFill>
                      <a:schemeClr val="bg1"/>
                    </a:solidFill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保</a:t>
                </a:r>
                <a:r>
                  <a:rPr lang="ja-JP" altLang="en-US" sz="3000" dirty="0">
                    <a:solidFill>
                      <a:schemeClr val="bg1"/>
                    </a:solidFill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管分析</a:t>
                </a:r>
                <a:endParaRPr lang="en-US" altLang="ko-KR" sz="30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519111" y="4779282"/>
              <a:ext cx="685104" cy="1522448"/>
            </a:xfrm>
            <a:prstGeom prst="teardrop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3600" dirty="0" smtClean="0">
                  <a:solidFill>
                    <a:schemeClr val="bg1"/>
                  </a:solidFill>
                  <a:latin typeface="02UtsukushiMincho" panose="02000600000000000000" pitchFamily="2" charset="-128"/>
                </a:rPr>
                <a:t>･</a:t>
              </a:r>
              <a:endParaRPr lang="en-US" altLang="ko-KR" sz="3600" dirty="0">
                <a:solidFill>
                  <a:schemeClr val="bg1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583320" y="2570695"/>
            <a:ext cx="2083767" cy="1078102"/>
            <a:chOff x="3583320" y="2570695"/>
            <a:chExt cx="2083767" cy="1078102"/>
          </a:xfrm>
        </p:grpSpPr>
        <p:sp>
          <p:nvSpPr>
            <p:cNvPr id="28" name="다이아몬드 27"/>
            <p:cNvSpPr/>
            <p:nvPr/>
          </p:nvSpPr>
          <p:spPr>
            <a:xfrm>
              <a:off x="3583320" y="2570695"/>
              <a:ext cx="2083767" cy="1078102"/>
            </a:xfrm>
            <a:prstGeom prst="diamond">
              <a:avLst/>
            </a:prstGeom>
            <a:solidFill>
              <a:schemeClr val="bg1">
                <a:alpha val="9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21587" y="2690336"/>
              <a:ext cx="19890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 smtClean="0">
                  <a:latin typeface="02UtsukushiMincho" panose="02000600000000000000" pitchFamily="2" charset="-128"/>
                </a:rPr>
                <a:t>日課</a:t>
              </a:r>
              <a:r>
                <a:rPr lang="ja-JP" altLang="en-US" sz="2400" dirty="0" smtClean="0">
                  <a:solidFill>
                    <a:srgbClr val="27282C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情報</a:t>
              </a:r>
              <a:endParaRPr lang="ko-KR" altLang="en-US" sz="2400" dirty="0">
                <a:solidFill>
                  <a:srgbClr val="27282C"/>
                </a:solidFill>
                <a:latin typeface="02UtsukushiMincho" panose="02000600000000000000" pitchFamily="2" charset="-128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0512" y="994437"/>
            <a:ext cx="8977992" cy="4378779"/>
            <a:chOff x="130512" y="994437"/>
            <a:chExt cx="8977992" cy="4378779"/>
          </a:xfrm>
        </p:grpSpPr>
        <p:grpSp>
          <p:nvGrpSpPr>
            <p:cNvPr id="14" name="그룹 13"/>
            <p:cNvGrpSpPr/>
            <p:nvPr/>
          </p:nvGrpSpPr>
          <p:grpSpPr>
            <a:xfrm>
              <a:off x="130512" y="994437"/>
              <a:ext cx="2857312" cy="738664"/>
              <a:chOff x="130512" y="994437"/>
              <a:chExt cx="2857312" cy="73866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30512" y="994437"/>
                <a:ext cx="28573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400" spc="15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Front-end : </a:t>
                </a:r>
                <a:r>
                  <a:rPr lang="ja-JP" altLang="en-US" sz="1400" spc="15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ダッシュボード</a:t>
                </a:r>
                <a:endParaRPr lang="en-US" altLang="ko-KR" sz="1400" spc="150" dirty="0" smtClean="0">
                  <a:latin typeface="02UtsukushiMincho" panose="02000600000000000000" pitchFamily="2" charset="-128"/>
                  <a:ea typeface="02UtsukushiMincho" panose="02000600000000000000" pitchFamily="2" charset="-128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400" spc="15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Back-end : </a:t>
                </a:r>
                <a:r>
                  <a:rPr lang="ja-JP" altLang="en-US" sz="1400" spc="15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日付に連動</a:t>
                </a:r>
                <a:endParaRPr lang="ko-KR" altLang="en-US" sz="1400" spc="150" dirty="0">
                  <a:latin typeface="02UtsukushiMincho" panose="02000600000000000000" pitchFamily="2" charset="-128"/>
                </a:endParaRPr>
              </a:p>
            </p:txBody>
          </p:sp>
          <p:sp>
            <p:nvSpPr>
              <p:cNvPr id="30" name="설명선 2(강조선) 29"/>
              <p:cNvSpPr/>
              <p:nvPr/>
            </p:nvSpPr>
            <p:spPr>
              <a:xfrm flipH="1">
                <a:off x="481195" y="1106437"/>
                <a:ext cx="2361304" cy="534457"/>
              </a:xfrm>
              <a:prstGeom prst="accentCallout2">
                <a:avLst>
                  <a:gd name="adj1" fmla="val 24453"/>
                  <a:gd name="adj2" fmla="val -6397"/>
                  <a:gd name="adj3" fmla="val 24140"/>
                  <a:gd name="adj4" fmla="val -28629"/>
                  <a:gd name="adj5" fmla="val 84502"/>
                  <a:gd name="adj6" fmla="val -37724"/>
                </a:avLst>
              </a:prstGeom>
              <a:noFill/>
              <a:ln w="12700">
                <a:solidFill>
                  <a:srgbClr val="2728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2UtsukushiMincho" panose="02000600000000000000" pitchFamily="2" charset="-128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697298" y="4311387"/>
              <a:ext cx="2411206" cy="1061829"/>
              <a:chOff x="6697298" y="4311387"/>
              <a:chExt cx="2411206" cy="106182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697298" y="4311387"/>
                <a:ext cx="233919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400" spc="30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カレンダー、ダイアリー、ファイル、統計</a:t>
                </a:r>
                <a:r>
                  <a:rPr lang="en-US" altLang="ja-JP" sz="1400" spc="30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(</a:t>
                </a:r>
                <a:r>
                  <a:rPr lang="ja-JP" altLang="en-US" sz="1400" spc="300" dirty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グラ</a:t>
                </a:r>
                <a:r>
                  <a:rPr lang="ja-JP" altLang="en-US" sz="1400" spc="30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フ</a:t>
                </a:r>
                <a:r>
                  <a:rPr lang="ja-JP" altLang="en-US" sz="1400" spc="300" dirty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）</a:t>
                </a:r>
                <a:endParaRPr lang="ko-KR" altLang="en-US" sz="1400" spc="300" dirty="0">
                  <a:latin typeface="02UtsukushiMincho" panose="02000600000000000000" pitchFamily="2" charset="-128"/>
                </a:endParaRPr>
              </a:p>
            </p:txBody>
          </p:sp>
          <p:sp>
            <p:nvSpPr>
              <p:cNvPr id="37" name="설명선 2(강조선) 36"/>
              <p:cNvSpPr/>
              <p:nvPr/>
            </p:nvSpPr>
            <p:spPr>
              <a:xfrm flipV="1">
                <a:off x="6833282" y="4451610"/>
                <a:ext cx="2275222" cy="576064"/>
              </a:xfrm>
              <a:prstGeom prst="accentCallout2">
                <a:avLst>
                  <a:gd name="adj1" fmla="val 53142"/>
                  <a:gd name="adj2" fmla="val -6993"/>
                  <a:gd name="adj3" fmla="val 55681"/>
                  <a:gd name="adj4" fmla="val -18806"/>
                  <a:gd name="adj5" fmla="val 133664"/>
                  <a:gd name="adj6" fmla="val -35280"/>
                </a:avLst>
              </a:prstGeom>
              <a:noFill/>
              <a:ln w="12700">
                <a:solidFill>
                  <a:srgbClr val="2728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2UtsukushiMincho" panose="02000600000000000000" pitchFamily="2" charset="-128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7020271" y="1252778"/>
              <a:ext cx="1068109" cy="415498"/>
              <a:chOff x="7020271" y="1252778"/>
              <a:chExt cx="1068109" cy="415498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020271" y="1252778"/>
                <a:ext cx="106810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400" spc="30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グループ</a:t>
                </a:r>
                <a:endParaRPr lang="ko-KR" altLang="en-US" sz="1400" spc="300" dirty="0">
                  <a:latin typeface="02UtsukushiMincho" panose="02000600000000000000" pitchFamily="2" charset="-128"/>
                </a:endParaRPr>
              </a:p>
            </p:txBody>
          </p:sp>
          <p:sp>
            <p:nvSpPr>
              <p:cNvPr id="38" name="설명선 2(강조선) 37"/>
              <p:cNvSpPr/>
              <p:nvPr/>
            </p:nvSpPr>
            <p:spPr>
              <a:xfrm>
                <a:off x="7175851" y="1316526"/>
                <a:ext cx="795042" cy="338362"/>
              </a:xfrm>
              <a:prstGeom prst="accentCallout2">
                <a:avLst>
                  <a:gd name="adj1" fmla="val 53142"/>
                  <a:gd name="adj2" fmla="val -26162"/>
                  <a:gd name="adj3" fmla="val 52916"/>
                  <a:gd name="adj4" fmla="val -60978"/>
                  <a:gd name="adj5" fmla="val 196692"/>
                  <a:gd name="adj6" fmla="val -133041"/>
                </a:avLst>
              </a:prstGeom>
              <a:noFill/>
              <a:ln w="12700">
                <a:solidFill>
                  <a:srgbClr val="2728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2UtsukushiMincho" panose="02000600000000000000" pitchFamily="2" charset="-128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648706" y="4364362"/>
              <a:ext cx="691046" cy="415498"/>
              <a:chOff x="1648706" y="4364362"/>
              <a:chExt cx="691046" cy="4154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648706" y="4364362"/>
                <a:ext cx="6910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400" spc="300" dirty="0" smtClean="0">
                    <a:latin typeface="02UtsukushiMincho" panose="02000600000000000000" pitchFamily="2" charset="-128"/>
                    <a:ea typeface="02UtsukushiMincho" panose="02000600000000000000" pitchFamily="2" charset="-128"/>
                  </a:rPr>
                  <a:t>地図</a:t>
                </a:r>
                <a:endParaRPr lang="ko-KR" altLang="en-US" sz="1400" spc="300" dirty="0">
                  <a:latin typeface="02UtsukushiMincho" panose="02000600000000000000" pitchFamily="2" charset="-128"/>
                </a:endParaRPr>
              </a:p>
            </p:txBody>
          </p:sp>
          <p:sp>
            <p:nvSpPr>
              <p:cNvPr id="39" name="설명선 2(강조선) 38"/>
              <p:cNvSpPr/>
              <p:nvPr/>
            </p:nvSpPr>
            <p:spPr>
              <a:xfrm flipH="1">
                <a:off x="1648706" y="4421130"/>
                <a:ext cx="691046" cy="353452"/>
              </a:xfrm>
              <a:prstGeom prst="accentCallout2">
                <a:avLst>
                  <a:gd name="adj1" fmla="val 60599"/>
                  <a:gd name="adj2" fmla="val 16939"/>
                  <a:gd name="adj3" fmla="val 60957"/>
                  <a:gd name="adj4" fmla="val -33300"/>
                  <a:gd name="adj5" fmla="val -30395"/>
                  <a:gd name="adj6" fmla="val -108767"/>
                </a:avLst>
              </a:prstGeom>
              <a:noFill/>
              <a:ln w="12700">
                <a:solidFill>
                  <a:srgbClr val="2728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2UtsukushiMincho" panose="02000600000000000000" pitchFamily="2" charset="-128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2273039" y="5479374"/>
            <a:ext cx="50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2UtsukushiMincho" panose="02000600000000000000" pitchFamily="2" charset="-128"/>
              </a:rPr>
              <a:t> </a:t>
            </a:r>
            <a:r>
              <a:rPr lang="en-US" altLang="ko-KR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: </a:t>
            </a:r>
            <a:r>
              <a:rPr lang="ja-JP" altLang="en-US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ブリーフィング、自動登録、コマンド、天気</a:t>
            </a:r>
            <a:endParaRPr lang="ko-KR" altLang="en-US" dirty="0">
              <a:latin typeface="02UtsukushiMincho" panose="02000600000000000000" pitchFamily="2" charset="-128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39552" y="5408235"/>
            <a:ext cx="1739697" cy="541045"/>
            <a:chOff x="539552" y="5408235"/>
            <a:chExt cx="1739697" cy="541045"/>
          </a:xfrm>
        </p:grpSpPr>
        <p:sp>
          <p:nvSpPr>
            <p:cNvPr id="2048" name="오각형 2047"/>
            <p:cNvSpPr/>
            <p:nvPr/>
          </p:nvSpPr>
          <p:spPr>
            <a:xfrm>
              <a:off x="817540" y="5408235"/>
              <a:ext cx="1447129" cy="531877"/>
            </a:xfrm>
            <a:prstGeom prst="homePlate">
              <a:avLst/>
            </a:prstGeom>
            <a:solidFill>
              <a:srgbClr val="00C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2052" name="직각 삼각형 2051"/>
            <p:cNvSpPr/>
            <p:nvPr/>
          </p:nvSpPr>
          <p:spPr>
            <a:xfrm>
              <a:off x="817540" y="5479374"/>
              <a:ext cx="1178535" cy="463700"/>
            </a:xfrm>
            <a:prstGeom prst="rtTriangle">
              <a:avLst/>
            </a:prstGeom>
            <a:solidFill>
              <a:srgbClr val="009A9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2049" name="TextBox 2048"/>
            <p:cNvSpPr txBox="1"/>
            <p:nvPr/>
          </p:nvSpPr>
          <p:spPr>
            <a:xfrm>
              <a:off x="1044445" y="54364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利便性</a:t>
              </a:r>
              <a:endParaRPr lang="ko-KR" altLang="en-US" sz="2400" dirty="0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  <p:pic>
          <p:nvPicPr>
            <p:cNvPr id="40" name="Picture 3" descr="C:\Users\SAMSUNG\Documents\Downloads\0aa4f350fe2343d78bca3798ce0443d5-ma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54092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6952" y="1417206"/>
            <a:ext cx="3447746" cy="561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b="59126"/>
          <a:stretch/>
        </p:blipFill>
        <p:spPr bwMode="auto">
          <a:xfrm>
            <a:off x="9252520" y="310624"/>
            <a:ext cx="5123390" cy="280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57889" y="2966169"/>
            <a:ext cx="1461709" cy="534839"/>
            <a:chOff x="969940" y="5560635"/>
            <a:chExt cx="1461709" cy="534839"/>
          </a:xfrm>
        </p:grpSpPr>
        <p:sp>
          <p:nvSpPr>
            <p:cNvPr id="41" name="오각형 40"/>
            <p:cNvSpPr/>
            <p:nvPr/>
          </p:nvSpPr>
          <p:spPr>
            <a:xfrm>
              <a:off x="969940" y="5560635"/>
              <a:ext cx="1447129" cy="531877"/>
            </a:xfrm>
            <a:prstGeom prst="homePlate">
              <a:avLst/>
            </a:prstGeom>
            <a:solidFill>
              <a:srgbClr val="00C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42" name="직각 삼각형 41"/>
            <p:cNvSpPr/>
            <p:nvPr/>
          </p:nvSpPr>
          <p:spPr>
            <a:xfrm>
              <a:off x="969940" y="5631774"/>
              <a:ext cx="1178535" cy="463700"/>
            </a:xfrm>
            <a:prstGeom prst="rtTriangle">
              <a:avLst/>
            </a:prstGeom>
            <a:solidFill>
              <a:srgbClr val="009A9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96845" y="55888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計画</a:t>
              </a:r>
              <a:endParaRPr lang="ko-KR" altLang="en-US" sz="2400" dirty="0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992177" y="2966169"/>
            <a:ext cx="1447129" cy="534839"/>
            <a:chOff x="969940" y="5560635"/>
            <a:chExt cx="1447129" cy="534839"/>
          </a:xfrm>
        </p:grpSpPr>
        <p:sp>
          <p:nvSpPr>
            <p:cNvPr id="45" name="오각형 44"/>
            <p:cNvSpPr/>
            <p:nvPr/>
          </p:nvSpPr>
          <p:spPr>
            <a:xfrm>
              <a:off x="969940" y="5560635"/>
              <a:ext cx="1447129" cy="531877"/>
            </a:xfrm>
            <a:prstGeom prst="homePlat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46" name="직각 삼각형 45"/>
            <p:cNvSpPr/>
            <p:nvPr/>
          </p:nvSpPr>
          <p:spPr>
            <a:xfrm>
              <a:off x="969940" y="5631774"/>
              <a:ext cx="1178535" cy="463700"/>
            </a:xfrm>
            <a:prstGeom prst="rtTriangle">
              <a:avLst/>
            </a:prstGeom>
            <a:solidFill>
              <a:srgbClr val="577CBD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79055" y="5588831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進行</a:t>
              </a:r>
              <a:endParaRPr lang="ko-KR" altLang="en-US" sz="2400" dirty="0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011886" y="2966169"/>
            <a:ext cx="1327012" cy="534839"/>
            <a:chOff x="969940" y="5560635"/>
            <a:chExt cx="1447129" cy="534839"/>
          </a:xfrm>
        </p:grpSpPr>
        <p:sp>
          <p:nvSpPr>
            <p:cNvPr id="49" name="오각형 48"/>
            <p:cNvSpPr/>
            <p:nvPr/>
          </p:nvSpPr>
          <p:spPr>
            <a:xfrm>
              <a:off x="969940" y="5560635"/>
              <a:ext cx="1447129" cy="531877"/>
            </a:xfrm>
            <a:prstGeom prst="homePlat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50" name="직각 삼각형 49"/>
            <p:cNvSpPr/>
            <p:nvPr/>
          </p:nvSpPr>
          <p:spPr>
            <a:xfrm>
              <a:off x="969940" y="5631774"/>
              <a:ext cx="1178535" cy="463700"/>
            </a:xfrm>
            <a:prstGeom prst="rtTriangle">
              <a:avLst/>
            </a:prstGeom>
            <a:solidFill>
              <a:srgbClr val="C3D5E7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2UtsukushiMincho" panose="02000600000000000000" pitchFamily="2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48901" y="5610865"/>
              <a:ext cx="1234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chemeClr val="bg1"/>
                  </a:solidFill>
                  <a:latin typeface="02UtsukushiMincho" panose="02000600000000000000" pitchFamily="2" charset="-128"/>
                  <a:ea typeface="02UtsukushiMincho" panose="02000600000000000000" pitchFamily="2" charset="-128"/>
                </a:rPr>
                <a:t>結果</a:t>
              </a:r>
              <a:endParaRPr lang="ko-KR" altLang="en-US" sz="2400" dirty="0">
                <a:solidFill>
                  <a:schemeClr val="bg1"/>
                </a:solidFill>
                <a:latin typeface="02UtsukushiMincho" panose="02000600000000000000" pitchFamily="2" charset="-128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814774" y="4005064"/>
            <a:ext cx="355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FF6E1F"/>
                </a:solidFill>
                <a:latin typeface="+mn-ea"/>
              </a:rPr>
              <a:t>Daily Partner</a:t>
            </a:r>
            <a:endParaRPr lang="ko-KR" altLang="en-US" sz="3600" b="1" dirty="0">
              <a:solidFill>
                <a:srgbClr val="FF6E1F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91680" y="33265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66CC"/>
                </a:solidFill>
                <a:latin typeface="+mn-ea"/>
              </a:rPr>
              <a:t>Core Value </a:t>
            </a:r>
            <a:r>
              <a:rPr lang="ja-JP" altLang="en-US" sz="2400" dirty="0">
                <a:solidFill>
                  <a:srgbClr val="0066C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核心価値</a:t>
            </a:r>
            <a:endParaRPr lang="ko-KR" altLang="en-US" sz="2400" dirty="0">
              <a:solidFill>
                <a:srgbClr val="0066CC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6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0007 -0.16643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52" grpId="0"/>
      <p:bldP spid="52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02UtsukushiMincho">
      <a:majorFont>
        <a:latin typeface="02UtsukushiMincho"/>
        <a:ea typeface="02UtsukushiMincho"/>
        <a:cs typeface=""/>
      </a:majorFont>
      <a:minorFont>
        <a:latin typeface="02UtsukushiMincho"/>
        <a:ea typeface="02UtsukushiMinch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9343</TotalTime>
  <Words>1340</Words>
  <Application>Microsoft Office PowerPoint</Application>
  <PresentationFormat>화면 슬라이드 쇼(4:3)</PresentationFormat>
  <Paragraphs>232</Paragraphs>
  <Slides>23</Slides>
  <Notes>20</Notes>
  <HiddenSlides>2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굴림</vt:lpstr>
      <vt:lpstr>Arial</vt:lpstr>
      <vt:lpstr>맑은 고딕</vt:lpstr>
      <vt:lpstr>나눔바른고딕</vt:lpstr>
      <vt:lpstr>Wingdings</vt:lpstr>
      <vt:lpstr>나눔명조 ExtraBold</vt:lpstr>
      <vt:lpstr>ＭＳ Ｐゴシック</vt:lpstr>
      <vt:lpstr>나눔고딕 ExtraBold</vt:lpstr>
      <vt:lpstr>Meiryo</vt:lpstr>
      <vt:lpstr>02UtsukushiMincho</vt:lpstr>
      <vt:lpstr>Roboto</vt:lpstr>
      <vt:lpstr>나눔바른고딕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DailyPartner</dc:title>
  <dc:creator>SAMSUNG</dc:creator>
  <cp:lastModifiedBy>SAMSUNG</cp:lastModifiedBy>
  <cp:revision>260</cp:revision>
  <dcterms:created xsi:type="dcterms:W3CDTF">2016-09-08T04:12:37Z</dcterms:created>
  <dcterms:modified xsi:type="dcterms:W3CDTF">2016-10-01T02:38:00Z</dcterms:modified>
</cp:coreProperties>
</file>